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84" r:id="rId3"/>
    <p:sldId id="269" r:id="rId4"/>
    <p:sldId id="292" r:id="rId5"/>
    <p:sldId id="291" r:id="rId6"/>
    <p:sldId id="272" r:id="rId7"/>
    <p:sldId id="274" r:id="rId8"/>
    <p:sldId id="275" r:id="rId9"/>
    <p:sldId id="293" r:id="rId10"/>
    <p:sldId id="294" r:id="rId11"/>
    <p:sldId id="295" r:id="rId12"/>
    <p:sldId id="285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35555-D171-4D5A-8359-82D2650C4AFF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0B3B-564C-4304-A87D-0EFEB7D39AA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8F557-51AC-4252-BACB-CC3AB8DF1910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xfrm>
            <a:off x="914508" y="4343913"/>
            <a:ext cx="5028986" cy="41143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Offshore</a:t>
            </a:r>
            <a:r>
              <a:rPr lang="en-GB" baseline="0" dirty="0" smtClean="0"/>
              <a:t> wind already uses remote and autonomous observations primarily for quantifying wind resources.  See work of DTI.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C9FFC-E166-4177-8275-AA8A7AD831D9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E673D-4F46-4873-AC37-64029CEFC018}" type="datetimeFigureOut">
              <a:rPr lang="en-GB" smtClean="0"/>
              <a:pPr/>
              <a:t>21/03/2014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FD476-EC82-4873-9F0B-375693EB249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/>
          <p:nvPr/>
        </p:nvGrpSpPr>
        <p:grpSpPr>
          <a:xfrm>
            <a:off x="323528" y="1052736"/>
            <a:ext cx="4224660" cy="2592288"/>
            <a:chOff x="12700" y="-6350"/>
            <a:chExt cx="9144000" cy="56515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00" y="-6350"/>
              <a:ext cx="9144000" cy="565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03513" y="42863"/>
              <a:ext cx="2852737" cy="5410200"/>
              <a:chOff x="2465" y="-995"/>
              <a:chExt cx="2515" cy="4403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74" y="-645"/>
                <a:ext cx="1151" cy="1896"/>
              </a:xfrm>
              <a:custGeom>
                <a:avLst/>
                <a:gdLst>
                  <a:gd name="T0" fmla="*/ 298 w 1151"/>
                  <a:gd name="T1" fmla="*/ 1698 h 1896"/>
                  <a:gd name="T2" fmla="*/ 271 w 1151"/>
                  <a:gd name="T3" fmla="*/ 1713 h 1896"/>
                  <a:gd name="T4" fmla="*/ 345 w 1151"/>
                  <a:gd name="T5" fmla="*/ 1896 h 1896"/>
                  <a:gd name="T6" fmla="*/ 473 w 1151"/>
                  <a:gd name="T7" fmla="*/ 1855 h 1896"/>
                  <a:gd name="T8" fmla="*/ 586 w 1151"/>
                  <a:gd name="T9" fmla="*/ 1820 h 1896"/>
                  <a:gd name="T10" fmla="*/ 826 w 1151"/>
                  <a:gd name="T11" fmla="*/ 1733 h 1896"/>
                  <a:gd name="T12" fmla="*/ 1024 w 1151"/>
                  <a:gd name="T13" fmla="*/ 1412 h 1896"/>
                  <a:gd name="T14" fmla="*/ 1110 w 1151"/>
                  <a:gd name="T15" fmla="*/ 1334 h 1896"/>
                  <a:gd name="T16" fmla="*/ 915 w 1151"/>
                  <a:gd name="T17" fmla="*/ 1200 h 1896"/>
                  <a:gd name="T18" fmla="*/ 662 w 1151"/>
                  <a:gd name="T19" fmla="*/ 1215 h 1896"/>
                  <a:gd name="T20" fmla="*/ 843 w 1151"/>
                  <a:gd name="T21" fmla="*/ 1149 h 1896"/>
                  <a:gd name="T22" fmla="*/ 882 w 1151"/>
                  <a:gd name="T23" fmla="*/ 1085 h 1896"/>
                  <a:gd name="T24" fmla="*/ 754 w 1151"/>
                  <a:gd name="T25" fmla="*/ 1094 h 1896"/>
                  <a:gd name="T26" fmla="*/ 929 w 1151"/>
                  <a:gd name="T27" fmla="*/ 1007 h 1896"/>
                  <a:gd name="T28" fmla="*/ 948 w 1151"/>
                  <a:gd name="T29" fmla="*/ 906 h 1896"/>
                  <a:gd name="T30" fmla="*/ 1067 w 1151"/>
                  <a:gd name="T31" fmla="*/ 691 h 1896"/>
                  <a:gd name="T32" fmla="*/ 1081 w 1151"/>
                  <a:gd name="T33" fmla="*/ 440 h 1896"/>
                  <a:gd name="T34" fmla="*/ 748 w 1151"/>
                  <a:gd name="T35" fmla="*/ 446 h 1896"/>
                  <a:gd name="T36" fmla="*/ 540 w 1151"/>
                  <a:gd name="T37" fmla="*/ 551 h 1896"/>
                  <a:gd name="T38" fmla="*/ 575 w 1151"/>
                  <a:gd name="T39" fmla="*/ 472 h 1896"/>
                  <a:gd name="T40" fmla="*/ 522 w 1151"/>
                  <a:gd name="T41" fmla="*/ 456 h 1896"/>
                  <a:gd name="T42" fmla="*/ 641 w 1151"/>
                  <a:gd name="T43" fmla="*/ 384 h 1896"/>
                  <a:gd name="T44" fmla="*/ 489 w 1151"/>
                  <a:gd name="T45" fmla="*/ 372 h 1896"/>
                  <a:gd name="T46" fmla="*/ 623 w 1151"/>
                  <a:gd name="T47" fmla="*/ 287 h 1896"/>
                  <a:gd name="T48" fmla="*/ 808 w 1151"/>
                  <a:gd name="T49" fmla="*/ 16 h 1896"/>
                  <a:gd name="T50" fmla="*/ 767 w 1151"/>
                  <a:gd name="T51" fmla="*/ 0 h 1896"/>
                  <a:gd name="T52" fmla="*/ 728 w 1151"/>
                  <a:gd name="T53" fmla="*/ 37 h 1896"/>
                  <a:gd name="T54" fmla="*/ 460 w 1151"/>
                  <a:gd name="T55" fmla="*/ 100 h 1896"/>
                  <a:gd name="T56" fmla="*/ 427 w 1151"/>
                  <a:gd name="T57" fmla="*/ 59 h 1896"/>
                  <a:gd name="T58" fmla="*/ 407 w 1151"/>
                  <a:gd name="T59" fmla="*/ 59 h 1896"/>
                  <a:gd name="T60" fmla="*/ 368 w 1151"/>
                  <a:gd name="T61" fmla="*/ 63 h 1896"/>
                  <a:gd name="T62" fmla="*/ 283 w 1151"/>
                  <a:gd name="T63" fmla="*/ 141 h 1896"/>
                  <a:gd name="T64" fmla="*/ 238 w 1151"/>
                  <a:gd name="T65" fmla="*/ 199 h 1896"/>
                  <a:gd name="T66" fmla="*/ 304 w 1151"/>
                  <a:gd name="T67" fmla="*/ 363 h 1896"/>
                  <a:gd name="T68" fmla="*/ 218 w 1151"/>
                  <a:gd name="T69" fmla="*/ 363 h 1896"/>
                  <a:gd name="T70" fmla="*/ 109 w 1151"/>
                  <a:gd name="T71" fmla="*/ 388 h 1896"/>
                  <a:gd name="T72" fmla="*/ 127 w 1151"/>
                  <a:gd name="T73" fmla="*/ 472 h 1896"/>
                  <a:gd name="T74" fmla="*/ 176 w 1151"/>
                  <a:gd name="T75" fmla="*/ 551 h 1896"/>
                  <a:gd name="T76" fmla="*/ 119 w 1151"/>
                  <a:gd name="T77" fmla="*/ 608 h 1896"/>
                  <a:gd name="T78" fmla="*/ 148 w 1151"/>
                  <a:gd name="T79" fmla="*/ 633 h 1896"/>
                  <a:gd name="T80" fmla="*/ 158 w 1151"/>
                  <a:gd name="T81" fmla="*/ 701 h 1896"/>
                  <a:gd name="T82" fmla="*/ 123 w 1151"/>
                  <a:gd name="T83" fmla="*/ 738 h 1896"/>
                  <a:gd name="T84" fmla="*/ 106 w 1151"/>
                  <a:gd name="T85" fmla="*/ 771 h 1896"/>
                  <a:gd name="T86" fmla="*/ 156 w 1151"/>
                  <a:gd name="T87" fmla="*/ 834 h 1896"/>
                  <a:gd name="T88" fmla="*/ 70 w 1151"/>
                  <a:gd name="T89" fmla="*/ 880 h 1896"/>
                  <a:gd name="T90" fmla="*/ 98 w 1151"/>
                  <a:gd name="T91" fmla="*/ 923 h 1896"/>
                  <a:gd name="T92" fmla="*/ 205 w 1151"/>
                  <a:gd name="T93" fmla="*/ 915 h 1896"/>
                  <a:gd name="T94" fmla="*/ 53 w 1151"/>
                  <a:gd name="T95" fmla="*/ 946 h 1896"/>
                  <a:gd name="T96" fmla="*/ 300 w 1151"/>
                  <a:gd name="T97" fmla="*/ 874 h 1896"/>
                  <a:gd name="T98" fmla="*/ 209 w 1151"/>
                  <a:gd name="T99" fmla="*/ 983 h 1896"/>
                  <a:gd name="T100" fmla="*/ 201 w 1151"/>
                  <a:gd name="T101" fmla="*/ 1015 h 1896"/>
                  <a:gd name="T102" fmla="*/ 261 w 1151"/>
                  <a:gd name="T103" fmla="*/ 1048 h 1896"/>
                  <a:gd name="T104" fmla="*/ 176 w 1151"/>
                  <a:gd name="T105" fmla="*/ 1194 h 1896"/>
                  <a:gd name="T106" fmla="*/ 156 w 1151"/>
                  <a:gd name="T107" fmla="*/ 1273 h 1896"/>
                  <a:gd name="T108" fmla="*/ 94 w 1151"/>
                  <a:gd name="T109" fmla="*/ 1550 h 1896"/>
                  <a:gd name="T110" fmla="*/ 193 w 1151"/>
                  <a:gd name="T111" fmla="*/ 1369 h 1896"/>
                  <a:gd name="T112" fmla="*/ 201 w 1151"/>
                  <a:gd name="T113" fmla="*/ 1246 h 1896"/>
                  <a:gd name="T114" fmla="*/ 242 w 1151"/>
                  <a:gd name="T115" fmla="*/ 1240 h 1896"/>
                  <a:gd name="T116" fmla="*/ 279 w 1151"/>
                  <a:gd name="T117" fmla="*/ 1252 h 1896"/>
                  <a:gd name="T118" fmla="*/ 351 w 1151"/>
                  <a:gd name="T119" fmla="*/ 1178 h 1896"/>
                  <a:gd name="T120" fmla="*/ 351 w 1151"/>
                  <a:gd name="T121" fmla="*/ 1273 h 1896"/>
                  <a:gd name="T122" fmla="*/ 415 w 1151"/>
                  <a:gd name="T123" fmla="*/ 1482 h 1896"/>
                  <a:gd name="T124" fmla="*/ 320 w 1151"/>
                  <a:gd name="T125" fmla="*/ 1630 h 1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51"/>
                  <a:gd name="T190" fmla="*/ 0 h 1896"/>
                  <a:gd name="T191" fmla="*/ 1151 w 1151"/>
                  <a:gd name="T192" fmla="*/ 1896 h 1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51" h="1896">
                    <a:moveTo>
                      <a:pt x="320" y="1630"/>
                    </a:moveTo>
                    <a:lnTo>
                      <a:pt x="298" y="1698"/>
                    </a:lnTo>
                    <a:lnTo>
                      <a:pt x="314" y="1766"/>
                    </a:lnTo>
                    <a:lnTo>
                      <a:pt x="271" y="1713"/>
                    </a:lnTo>
                    <a:lnTo>
                      <a:pt x="253" y="1746"/>
                    </a:lnTo>
                    <a:lnTo>
                      <a:pt x="345" y="1896"/>
                    </a:lnTo>
                    <a:lnTo>
                      <a:pt x="357" y="1787"/>
                    </a:lnTo>
                    <a:lnTo>
                      <a:pt x="473" y="1855"/>
                    </a:lnTo>
                    <a:lnTo>
                      <a:pt x="483" y="1739"/>
                    </a:lnTo>
                    <a:lnTo>
                      <a:pt x="586" y="1820"/>
                    </a:lnTo>
                    <a:lnTo>
                      <a:pt x="707" y="1719"/>
                    </a:lnTo>
                    <a:lnTo>
                      <a:pt x="826" y="1733"/>
                    </a:lnTo>
                    <a:lnTo>
                      <a:pt x="1061" y="1507"/>
                    </a:lnTo>
                    <a:lnTo>
                      <a:pt x="1024" y="1412"/>
                    </a:lnTo>
                    <a:lnTo>
                      <a:pt x="1083" y="1379"/>
                    </a:lnTo>
                    <a:lnTo>
                      <a:pt x="1110" y="1334"/>
                    </a:lnTo>
                    <a:lnTo>
                      <a:pt x="1077" y="1279"/>
                    </a:lnTo>
                    <a:lnTo>
                      <a:pt x="915" y="1200"/>
                    </a:lnTo>
                    <a:lnTo>
                      <a:pt x="847" y="1240"/>
                    </a:lnTo>
                    <a:lnTo>
                      <a:pt x="662" y="1215"/>
                    </a:lnTo>
                    <a:lnTo>
                      <a:pt x="797" y="1209"/>
                    </a:lnTo>
                    <a:lnTo>
                      <a:pt x="843" y="1149"/>
                    </a:lnTo>
                    <a:lnTo>
                      <a:pt x="982" y="1116"/>
                    </a:lnTo>
                    <a:lnTo>
                      <a:pt x="882" y="1085"/>
                    </a:lnTo>
                    <a:lnTo>
                      <a:pt x="886" y="1036"/>
                    </a:lnTo>
                    <a:lnTo>
                      <a:pt x="754" y="1094"/>
                    </a:lnTo>
                    <a:lnTo>
                      <a:pt x="855" y="1015"/>
                    </a:lnTo>
                    <a:lnTo>
                      <a:pt x="929" y="1007"/>
                    </a:lnTo>
                    <a:lnTo>
                      <a:pt x="997" y="915"/>
                    </a:lnTo>
                    <a:lnTo>
                      <a:pt x="948" y="906"/>
                    </a:lnTo>
                    <a:lnTo>
                      <a:pt x="1019" y="874"/>
                    </a:lnTo>
                    <a:lnTo>
                      <a:pt x="1067" y="691"/>
                    </a:lnTo>
                    <a:lnTo>
                      <a:pt x="1151" y="555"/>
                    </a:lnTo>
                    <a:lnTo>
                      <a:pt x="1081" y="440"/>
                    </a:lnTo>
                    <a:lnTo>
                      <a:pt x="982" y="468"/>
                    </a:lnTo>
                    <a:lnTo>
                      <a:pt x="748" y="446"/>
                    </a:lnTo>
                    <a:lnTo>
                      <a:pt x="571" y="503"/>
                    </a:lnTo>
                    <a:lnTo>
                      <a:pt x="540" y="551"/>
                    </a:lnTo>
                    <a:lnTo>
                      <a:pt x="479" y="551"/>
                    </a:lnTo>
                    <a:lnTo>
                      <a:pt x="575" y="472"/>
                    </a:lnTo>
                    <a:lnTo>
                      <a:pt x="468" y="508"/>
                    </a:lnTo>
                    <a:lnTo>
                      <a:pt x="522" y="456"/>
                    </a:lnTo>
                    <a:lnTo>
                      <a:pt x="592" y="450"/>
                    </a:lnTo>
                    <a:lnTo>
                      <a:pt x="641" y="384"/>
                    </a:lnTo>
                    <a:lnTo>
                      <a:pt x="567" y="407"/>
                    </a:lnTo>
                    <a:lnTo>
                      <a:pt x="489" y="372"/>
                    </a:lnTo>
                    <a:lnTo>
                      <a:pt x="571" y="376"/>
                    </a:lnTo>
                    <a:lnTo>
                      <a:pt x="623" y="287"/>
                    </a:lnTo>
                    <a:lnTo>
                      <a:pt x="808" y="100"/>
                    </a:lnTo>
                    <a:lnTo>
                      <a:pt x="808" y="16"/>
                    </a:lnTo>
                    <a:lnTo>
                      <a:pt x="793" y="4"/>
                    </a:lnTo>
                    <a:lnTo>
                      <a:pt x="767" y="0"/>
                    </a:lnTo>
                    <a:lnTo>
                      <a:pt x="728" y="12"/>
                    </a:lnTo>
                    <a:lnTo>
                      <a:pt x="728" y="37"/>
                    </a:lnTo>
                    <a:lnTo>
                      <a:pt x="557" y="43"/>
                    </a:lnTo>
                    <a:lnTo>
                      <a:pt x="460" y="100"/>
                    </a:lnTo>
                    <a:lnTo>
                      <a:pt x="464" y="63"/>
                    </a:lnTo>
                    <a:lnTo>
                      <a:pt x="427" y="59"/>
                    </a:lnTo>
                    <a:lnTo>
                      <a:pt x="399" y="100"/>
                    </a:lnTo>
                    <a:lnTo>
                      <a:pt x="407" y="59"/>
                    </a:lnTo>
                    <a:lnTo>
                      <a:pt x="382" y="43"/>
                    </a:lnTo>
                    <a:lnTo>
                      <a:pt x="368" y="63"/>
                    </a:lnTo>
                    <a:lnTo>
                      <a:pt x="324" y="22"/>
                    </a:lnTo>
                    <a:lnTo>
                      <a:pt x="283" y="141"/>
                    </a:lnTo>
                    <a:lnTo>
                      <a:pt x="318" y="211"/>
                    </a:lnTo>
                    <a:lnTo>
                      <a:pt x="238" y="199"/>
                    </a:lnTo>
                    <a:lnTo>
                      <a:pt x="222" y="267"/>
                    </a:lnTo>
                    <a:lnTo>
                      <a:pt x="304" y="363"/>
                    </a:lnTo>
                    <a:lnTo>
                      <a:pt x="234" y="341"/>
                    </a:lnTo>
                    <a:lnTo>
                      <a:pt x="218" y="363"/>
                    </a:lnTo>
                    <a:lnTo>
                      <a:pt x="176" y="363"/>
                    </a:lnTo>
                    <a:lnTo>
                      <a:pt x="109" y="388"/>
                    </a:lnTo>
                    <a:lnTo>
                      <a:pt x="158" y="450"/>
                    </a:lnTo>
                    <a:lnTo>
                      <a:pt x="127" y="472"/>
                    </a:lnTo>
                    <a:lnTo>
                      <a:pt x="197" y="530"/>
                    </a:lnTo>
                    <a:lnTo>
                      <a:pt x="176" y="551"/>
                    </a:lnTo>
                    <a:lnTo>
                      <a:pt x="104" y="497"/>
                    </a:lnTo>
                    <a:lnTo>
                      <a:pt x="119" y="608"/>
                    </a:lnTo>
                    <a:lnTo>
                      <a:pt x="205" y="598"/>
                    </a:lnTo>
                    <a:lnTo>
                      <a:pt x="148" y="633"/>
                    </a:lnTo>
                    <a:lnTo>
                      <a:pt x="218" y="666"/>
                    </a:lnTo>
                    <a:lnTo>
                      <a:pt x="158" y="701"/>
                    </a:lnTo>
                    <a:lnTo>
                      <a:pt x="213" y="723"/>
                    </a:lnTo>
                    <a:lnTo>
                      <a:pt x="123" y="738"/>
                    </a:lnTo>
                    <a:lnTo>
                      <a:pt x="144" y="779"/>
                    </a:lnTo>
                    <a:lnTo>
                      <a:pt x="106" y="771"/>
                    </a:lnTo>
                    <a:lnTo>
                      <a:pt x="90" y="834"/>
                    </a:lnTo>
                    <a:lnTo>
                      <a:pt x="156" y="834"/>
                    </a:lnTo>
                    <a:lnTo>
                      <a:pt x="106" y="880"/>
                    </a:lnTo>
                    <a:lnTo>
                      <a:pt x="70" y="880"/>
                    </a:lnTo>
                    <a:lnTo>
                      <a:pt x="0" y="906"/>
                    </a:lnTo>
                    <a:lnTo>
                      <a:pt x="98" y="923"/>
                    </a:lnTo>
                    <a:lnTo>
                      <a:pt x="152" y="906"/>
                    </a:lnTo>
                    <a:lnTo>
                      <a:pt x="205" y="915"/>
                    </a:lnTo>
                    <a:lnTo>
                      <a:pt x="98" y="946"/>
                    </a:lnTo>
                    <a:lnTo>
                      <a:pt x="53" y="946"/>
                    </a:lnTo>
                    <a:lnTo>
                      <a:pt x="144" y="1001"/>
                    </a:lnTo>
                    <a:lnTo>
                      <a:pt x="300" y="874"/>
                    </a:lnTo>
                    <a:lnTo>
                      <a:pt x="283" y="956"/>
                    </a:lnTo>
                    <a:lnTo>
                      <a:pt x="209" y="983"/>
                    </a:lnTo>
                    <a:lnTo>
                      <a:pt x="238" y="1001"/>
                    </a:lnTo>
                    <a:lnTo>
                      <a:pt x="201" y="1015"/>
                    </a:lnTo>
                    <a:lnTo>
                      <a:pt x="292" y="1028"/>
                    </a:lnTo>
                    <a:lnTo>
                      <a:pt x="261" y="1048"/>
                    </a:lnTo>
                    <a:lnTo>
                      <a:pt x="164" y="1063"/>
                    </a:lnTo>
                    <a:lnTo>
                      <a:pt x="176" y="1194"/>
                    </a:lnTo>
                    <a:lnTo>
                      <a:pt x="131" y="1273"/>
                    </a:lnTo>
                    <a:lnTo>
                      <a:pt x="156" y="1273"/>
                    </a:lnTo>
                    <a:lnTo>
                      <a:pt x="164" y="1355"/>
                    </a:lnTo>
                    <a:lnTo>
                      <a:pt x="94" y="1550"/>
                    </a:lnTo>
                    <a:lnTo>
                      <a:pt x="158" y="1554"/>
                    </a:lnTo>
                    <a:lnTo>
                      <a:pt x="193" y="1369"/>
                    </a:lnTo>
                    <a:lnTo>
                      <a:pt x="228" y="1351"/>
                    </a:lnTo>
                    <a:lnTo>
                      <a:pt x="201" y="1246"/>
                    </a:lnTo>
                    <a:lnTo>
                      <a:pt x="304" y="1131"/>
                    </a:lnTo>
                    <a:lnTo>
                      <a:pt x="242" y="1240"/>
                    </a:lnTo>
                    <a:lnTo>
                      <a:pt x="242" y="1309"/>
                    </a:lnTo>
                    <a:lnTo>
                      <a:pt x="279" y="1252"/>
                    </a:lnTo>
                    <a:lnTo>
                      <a:pt x="308" y="1295"/>
                    </a:lnTo>
                    <a:lnTo>
                      <a:pt x="351" y="1178"/>
                    </a:lnTo>
                    <a:lnTo>
                      <a:pt x="431" y="1283"/>
                    </a:lnTo>
                    <a:lnTo>
                      <a:pt x="351" y="1273"/>
                    </a:lnTo>
                    <a:lnTo>
                      <a:pt x="351" y="1382"/>
                    </a:lnTo>
                    <a:lnTo>
                      <a:pt x="415" y="1482"/>
                    </a:lnTo>
                    <a:lnTo>
                      <a:pt x="339" y="1565"/>
                    </a:lnTo>
                    <a:lnTo>
                      <a:pt x="320" y="16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543" y="-576"/>
                <a:ext cx="268" cy="354"/>
              </a:xfrm>
              <a:custGeom>
                <a:avLst/>
                <a:gdLst>
                  <a:gd name="T0" fmla="*/ 220 w 268"/>
                  <a:gd name="T1" fmla="*/ 0 h 354"/>
                  <a:gd name="T2" fmla="*/ 268 w 268"/>
                  <a:gd name="T3" fmla="*/ 118 h 354"/>
                  <a:gd name="T4" fmla="*/ 177 w 268"/>
                  <a:gd name="T5" fmla="*/ 208 h 354"/>
                  <a:gd name="T6" fmla="*/ 255 w 268"/>
                  <a:gd name="T7" fmla="*/ 231 h 354"/>
                  <a:gd name="T8" fmla="*/ 181 w 268"/>
                  <a:gd name="T9" fmla="*/ 286 h 354"/>
                  <a:gd name="T10" fmla="*/ 126 w 268"/>
                  <a:gd name="T11" fmla="*/ 227 h 354"/>
                  <a:gd name="T12" fmla="*/ 118 w 268"/>
                  <a:gd name="T13" fmla="*/ 338 h 354"/>
                  <a:gd name="T14" fmla="*/ 58 w 268"/>
                  <a:gd name="T15" fmla="*/ 354 h 354"/>
                  <a:gd name="T16" fmla="*/ 0 w 268"/>
                  <a:gd name="T17" fmla="*/ 290 h 354"/>
                  <a:gd name="T18" fmla="*/ 78 w 268"/>
                  <a:gd name="T19" fmla="*/ 280 h 354"/>
                  <a:gd name="T20" fmla="*/ 52 w 268"/>
                  <a:gd name="T21" fmla="*/ 220 h 354"/>
                  <a:gd name="T22" fmla="*/ 15 w 268"/>
                  <a:gd name="T23" fmla="*/ 202 h 354"/>
                  <a:gd name="T24" fmla="*/ 78 w 268"/>
                  <a:gd name="T25" fmla="*/ 118 h 354"/>
                  <a:gd name="T26" fmla="*/ 111 w 268"/>
                  <a:gd name="T27" fmla="*/ 186 h 354"/>
                  <a:gd name="T28" fmla="*/ 200 w 268"/>
                  <a:gd name="T29" fmla="*/ 64 h 354"/>
                  <a:gd name="T30" fmla="*/ 220 w 268"/>
                  <a:gd name="T31" fmla="*/ 0 h 354"/>
                  <a:gd name="T32" fmla="*/ 220 w 268"/>
                  <a:gd name="T33" fmla="*/ 0 h 3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8"/>
                  <a:gd name="T52" fmla="*/ 0 h 354"/>
                  <a:gd name="T53" fmla="*/ 268 w 268"/>
                  <a:gd name="T54" fmla="*/ 354 h 3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8" h="354">
                    <a:moveTo>
                      <a:pt x="220" y="0"/>
                    </a:moveTo>
                    <a:lnTo>
                      <a:pt x="268" y="118"/>
                    </a:lnTo>
                    <a:lnTo>
                      <a:pt x="177" y="208"/>
                    </a:lnTo>
                    <a:lnTo>
                      <a:pt x="255" y="231"/>
                    </a:lnTo>
                    <a:lnTo>
                      <a:pt x="181" y="286"/>
                    </a:lnTo>
                    <a:lnTo>
                      <a:pt x="126" y="227"/>
                    </a:lnTo>
                    <a:lnTo>
                      <a:pt x="118" y="338"/>
                    </a:lnTo>
                    <a:lnTo>
                      <a:pt x="58" y="354"/>
                    </a:lnTo>
                    <a:lnTo>
                      <a:pt x="0" y="290"/>
                    </a:lnTo>
                    <a:lnTo>
                      <a:pt x="78" y="280"/>
                    </a:lnTo>
                    <a:lnTo>
                      <a:pt x="52" y="220"/>
                    </a:lnTo>
                    <a:lnTo>
                      <a:pt x="15" y="202"/>
                    </a:lnTo>
                    <a:lnTo>
                      <a:pt x="78" y="118"/>
                    </a:lnTo>
                    <a:lnTo>
                      <a:pt x="111" y="186"/>
                    </a:lnTo>
                    <a:lnTo>
                      <a:pt x="200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2488" y="-201"/>
                <a:ext cx="105" cy="259"/>
              </a:xfrm>
              <a:custGeom>
                <a:avLst/>
                <a:gdLst>
                  <a:gd name="T0" fmla="*/ 31 w 105"/>
                  <a:gd name="T1" fmla="*/ 0 h 259"/>
                  <a:gd name="T2" fmla="*/ 105 w 105"/>
                  <a:gd name="T3" fmla="*/ 37 h 259"/>
                  <a:gd name="T4" fmla="*/ 39 w 105"/>
                  <a:gd name="T5" fmla="*/ 111 h 259"/>
                  <a:gd name="T6" fmla="*/ 66 w 105"/>
                  <a:gd name="T7" fmla="*/ 259 h 259"/>
                  <a:gd name="T8" fmla="*/ 12 w 105"/>
                  <a:gd name="T9" fmla="*/ 242 h 259"/>
                  <a:gd name="T10" fmla="*/ 0 w 105"/>
                  <a:gd name="T11" fmla="*/ 96 h 259"/>
                  <a:gd name="T12" fmla="*/ 47 w 105"/>
                  <a:gd name="T13" fmla="*/ 49 h 259"/>
                  <a:gd name="T14" fmla="*/ 31 w 105"/>
                  <a:gd name="T15" fmla="*/ 0 h 259"/>
                  <a:gd name="T16" fmla="*/ 31 w 105"/>
                  <a:gd name="T17" fmla="*/ 0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5"/>
                  <a:gd name="T28" fmla="*/ 0 h 259"/>
                  <a:gd name="T29" fmla="*/ 105 w 105"/>
                  <a:gd name="T30" fmla="*/ 259 h 2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5" h="259">
                    <a:moveTo>
                      <a:pt x="31" y="0"/>
                    </a:moveTo>
                    <a:lnTo>
                      <a:pt x="105" y="37"/>
                    </a:lnTo>
                    <a:lnTo>
                      <a:pt x="39" y="111"/>
                    </a:lnTo>
                    <a:lnTo>
                      <a:pt x="66" y="259"/>
                    </a:lnTo>
                    <a:lnTo>
                      <a:pt x="12" y="242"/>
                    </a:lnTo>
                    <a:lnTo>
                      <a:pt x="0" y="96"/>
                    </a:lnTo>
                    <a:lnTo>
                      <a:pt x="47" y="4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640" y="-193"/>
                <a:ext cx="257" cy="315"/>
              </a:xfrm>
              <a:custGeom>
                <a:avLst/>
                <a:gdLst>
                  <a:gd name="T0" fmla="*/ 123 w 257"/>
                  <a:gd name="T1" fmla="*/ 0 h 315"/>
                  <a:gd name="T2" fmla="*/ 107 w 257"/>
                  <a:gd name="T3" fmla="*/ 95 h 315"/>
                  <a:gd name="T4" fmla="*/ 45 w 257"/>
                  <a:gd name="T5" fmla="*/ 45 h 315"/>
                  <a:gd name="T6" fmla="*/ 0 w 257"/>
                  <a:gd name="T7" fmla="*/ 130 h 315"/>
                  <a:gd name="T8" fmla="*/ 95 w 257"/>
                  <a:gd name="T9" fmla="*/ 148 h 315"/>
                  <a:gd name="T10" fmla="*/ 60 w 257"/>
                  <a:gd name="T11" fmla="*/ 212 h 315"/>
                  <a:gd name="T12" fmla="*/ 204 w 257"/>
                  <a:gd name="T13" fmla="*/ 236 h 315"/>
                  <a:gd name="T14" fmla="*/ 152 w 257"/>
                  <a:gd name="T15" fmla="*/ 315 h 315"/>
                  <a:gd name="T16" fmla="*/ 257 w 257"/>
                  <a:gd name="T17" fmla="*/ 236 h 315"/>
                  <a:gd name="T18" fmla="*/ 257 w 257"/>
                  <a:gd name="T19" fmla="*/ 197 h 315"/>
                  <a:gd name="T20" fmla="*/ 158 w 257"/>
                  <a:gd name="T21" fmla="*/ 158 h 315"/>
                  <a:gd name="T22" fmla="*/ 169 w 257"/>
                  <a:gd name="T23" fmla="*/ 64 h 315"/>
                  <a:gd name="T24" fmla="*/ 123 w 257"/>
                  <a:gd name="T25" fmla="*/ 0 h 315"/>
                  <a:gd name="T26" fmla="*/ 123 w 257"/>
                  <a:gd name="T27" fmla="*/ 0 h 3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57"/>
                  <a:gd name="T43" fmla="*/ 0 h 315"/>
                  <a:gd name="T44" fmla="*/ 257 w 257"/>
                  <a:gd name="T45" fmla="*/ 315 h 3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57" h="315">
                    <a:moveTo>
                      <a:pt x="123" y="0"/>
                    </a:moveTo>
                    <a:lnTo>
                      <a:pt x="107" y="95"/>
                    </a:lnTo>
                    <a:lnTo>
                      <a:pt x="45" y="45"/>
                    </a:lnTo>
                    <a:lnTo>
                      <a:pt x="0" y="130"/>
                    </a:lnTo>
                    <a:lnTo>
                      <a:pt x="95" y="148"/>
                    </a:lnTo>
                    <a:lnTo>
                      <a:pt x="60" y="212"/>
                    </a:lnTo>
                    <a:lnTo>
                      <a:pt x="204" y="236"/>
                    </a:lnTo>
                    <a:lnTo>
                      <a:pt x="152" y="315"/>
                    </a:lnTo>
                    <a:lnTo>
                      <a:pt x="257" y="236"/>
                    </a:lnTo>
                    <a:lnTo>
                      <a:pt x="257" y="197"/>
                    </a:lnTo>
                    <a:lnTo>
                      <a:pt x="158" y="158"/>
                    </a:lnTo>
                    <a:lnTo>
                      <a:pt x="169" y="64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2669" y="300"/>
                <a:ext cx="232" cy="196"/>
              </a:xfrm>
              <a:custGeom>
                <a:avLst/>
                <a:gdLst>
                  <a:gd name="T0" fmla="*/ 119 w 232"/>
                  <a:gd name="T1" fmla="*/ 0 h 196"/>
                  <a:gd name="T2" fmla="*/ 117 w 232"/>
                  <a:gd name="T3" fmla="*/ 44 h 196"/>
                  <a:gd name="T4" fmla="*/ 232 w 232"/>
                  <a:gd name="T5" fmla="*/ 83 h 196"/>
                  <a:gd name="T6" fmla="*/ 135 w 232"/>
                  <a:gd name="T7" fmla="*/ 196 h 196"/>
                  <a:gd name="T8" fmla="*/ 0 w 232"/>
                  <a:gd name="T9" fmla="*/ 116 h 196"/>
                  <a:gd name="T10" fmla="*/ 119 w 232"/>
                  <a:gd name="T11" fmla="*/ 142 h 196"/>
                  <a:gd name="T12" fmla="*/ 146 w 232"/>
                  <a:gd name="T13" fmla="*/ 99 h 196"/>
                  <a:gd name="T14" fmla="*/ 78 w 232"/>
                  <a:gd name="T15" fmla="*/ 54 h 196"/>
                  <a:gd name="T16" fmla="*/ 119 w 232"/>
                  <a:gd name="T17" fmla="*/ 0 h 196"/>
                  <a:gd name="T18" fmla="*/ 119 w 232"/>
                  <a:gd name="T19" fmla="*/ 0 h 1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2"/>
                  <a:gd name="T31" fmla="*/ 0 h 196"/>
                  <a:gd name="T32" fmla="*/ 232 w 232"/>
                  <a:gd name="T33" fmla="*/ 196 h 1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2" h="196">
                    <a:moveTo>
                      <a:pt x="119" y="0"/>
                    </a:moveTo>
                    <a:lnTo>
                      <a:pt x="117" y="44"/>
                    </a:lnTo>
                    <a:lnTo>
                      <a:pt x="232" y="83"/>
                    </a:lnTo>
                    <a:lnTo>
                      <a:pt x="135" y="196"/>
                    </a:lnTo>
                    <a:lnTo>
                      <a:pt x="0" y="116"/>
                    </a:lnTo>
                    <a:lnTo>
                      <a:pt x="119" y="142"/>
                    </a:lnTo>
                    <a:lnTo>
                      <a:pt x="146" y="99"/>
                    </a:lnTo>
                    <a:lnTo>
                      <a:pt x="78" y="54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646" y="541"/>
                <a:ext cx="222" cy="232"/>
              </a:xfrm>
              <a:custGeom>
                <a:avLst/>
                <a:gdLst>
                  <a:gd name="T0" fmla="*/ 208 w 222"/>
                  <a:gd name="T1" fmla="*/ 0 h 232"/>
                  <a:gd name="T2" fmla="*/ 222 w 222"/>
                  <a:gd name="T3" fmla="*/ 109 h 232"/>
                  <a:gd name="T4" fmla="*/ 142 w 222"/>
                  <a:gd name="T5" fmla="*/ 126 h 232"/>
                  <a:gd name="T6" fmla="*/ 165 w 222"/>
                  <a:gd name="T7" fmla="*/ 206 h 232"/>
                  <a:gd name="T8" fmla="*/ 66 w 222"/>
                  <a:gd name="T9" fmla="*/ 232 h 232"/>
                  <a:gd name="T10" fmla="*/ 97 w 222"/>
                  <a:gd name="T11" fmla="*/ 158 h 232"/>
                  <a:gd name="T12" fmla="*/ 0 w 222"/>
                  <a:gd name="T13" fmla="*/ 158 h 232"/>
                  <a:gd name="T14" fmla="*/ 169 w 222"/>
                  <a:gd name="T15" fmla="*/ 74 h 232"/>
                  <a:gd name="T16" fmla="*/ 208 w 222"/>
                  <a:gd name="T17" fmla="*/ 0 h 232"/>
                  <a:gd name="T18" fmla="*/ 208 w 222"/>
                  <a:gd name="T19" fmla="*/ 0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2"/>
                  <a:gd name="T31" fmla="*/ 0 h 232"/>
                  <a:gd name="T32" fmla="*/ 222 w 222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2" h="232">
                    <a:moveTo>
                      <a:pt x="208" y="0"/>
                    </a:moveTo>
                    <a:lnTo>
                      <a:pt x="222" y="109"/>
                    </a:lnTo>
                    <a:lnTo>
                      <a:pt x="142" y="126"/>
                    </a:lnTo>
                    <a:lnTo>
                      <a:pt x="165" y="206"/>
                    </a:lnTo>
                    <a:lnTo>
                      <a:pt x="66" y="232"/>
                    </a:lnTo>
                    <a:lnTo>
                      <a:pt x="97" y="158"/>
                    </a:lnTo>
                    <a:lnTo>
                      <a:pt x="0" y="158"/>
                    </a:lnTo>
                    <a:lnTo>
                      <a:pt x="169" y="74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998" y="741"/>
                <a:ext cx="88" cy="125"/>
              </a:xfrm>
              <a:custGeom>
                <a:avLst/>
                <a:gdLst>
                  <a:gd name="T0" fmla="*/ 16 w 88"/>
                  <a:gd name="T1" fmla="*/ 0 h 125"/>
                  <a:gd name="T2" fmla="*/ 0 w 88"/>
                  <a:gd name="T3" fmla="*/ 125 h 125"/>
                  <a:gd name="T4" fmla="*/ 88 w 88"/>
                  <a:gd name="T5" fmla="*/ 119 h 125"/>
                  <a:gd name="T6" fmla="*/ 16 w 88"/>
                  <a:gd name="T7" fmla="*/ 0 h 125"/>
                  <a:gd name="T8" fmla="*/ 16 w 88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125"/>
                  <a:gd name="T17" fmla="*/ 88 w 88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125">
                    <a:moveTo>
                      <a:pt x="16" y="0"/>
                    </a:moveTo>
                    <a:lnTo>
                      <a:pt x="0" y="125"/>
                    </a:lnTo>
                    <a:lnTo>
                      <a:pt x="88" y="1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3526" y="-759"/>
                <a:ext cx="54" cy="68"/>
              </a:xfrm>
              <a:custGeom>
                <a:avLst/>
                <a:gdLst>
                  <a:gd name="T0" fmla="*/ 0 w 54"/>
                  <a:gd name="T1" fmla="*/ 0 h 68"/>
                  <a:gd name="T2" fmla="*/ 52 w 54"/>
                  <a:gd name="T3" fmla="*/ 68 h 68"/>
                  <a:gd name="T4" fmla="*/ 54 w 54"/>
                  <a:gd name="T5" fmla="*/ 27 h 68"/>
                  <a:gd name="T6" fmla="*/ 0 w 54"/>
                  <a:gd name="T7" fmla="*/ 0 h 68"/>
                  <a:gd name="T8" fmla="*/ 0 w 54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8"/>
                  <a:gd name="T17" fmla="*/ 54 w 5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8">
                    <a:moveTo>
                      <a:pt x="0" y="0"/>
                    </a:moveTo>
                    <a:lnTo>
                      <a:pt x="52" y="68"/>
                    </a:lnTo>
                    <a:lnTo>
                      <a:pt x="54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3526" y="-857"/>
                <a:ext cx="179" cy="115"/>
              </a:xfrm>
              <a:custGeom>
                <a:avLst/>
                <a:gdLst>
                  <a:gd name="T0" fmla="*/ 29 w 179"/>
                  <a:gd name="T1" fmla="*/ 0 h 115"/>
                  <a:gd name="T2" fmla="*/ 0 w 179"/>
                  <a:gd name="T3" fmla="*/ 80 h 115"/>
                  <a:gd name="T4" fmla="*/ 52 w 179"/>
                  <a:gd name="T5" fmla="*/ 55 h 115"/>
                  <a:gd name="T6" fmla="*/ 47 w 179"/>
                  <a:gd name="T7" fmla="*/ 102 h 115"/>
                  <a:gd name="T8" fmla="*/ 99 w 179"/>
                  <a:gd name="T9" fmla="*/ 76 h 115"/>
                  <a:gd name="T10" fmla="*/ 163 w 179"/>
                  <a:gd name="T11" fmla="*/ 115 h 115"/>
                  <a:gd name="T12" fmla="*/ 179 w 179"/>
                  <a:gd name="T13" fmla="*/ 65 h 115"/>
                  <a:gd name="T14" fmla="*/ 89 w 179"/>
                  <a:gd name="T15" fmla="*/ 55 h 115"/>
                  <a:gd name="T16" fmla="*/ 91 w 179"/>
                  <a:gd name="T17" fmla="*/ 6 h 115"/>
                  <a:gd name="T18" fmla="*/ 29 w 179"/>
                  <a:gd name="T19" fmla="*/ 0 h 115"/>
                  <a:gd name="T20" fmla="*/ 29 w 179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9"/>
                  <a:gd name="T34" fmla="*/ 0 h 115"/>
                  <a:gd name="T35" fmla="*/ 179 w 179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9" h="115">
                    <a:moveTo>
                      <a:pt x="29" y="0"/>
                    </a:moveTo>
                    <a:lnTo>
                      <a:pt x="0" y="80"/>
                    </a:lnTo>
                    <a:lnTo>
                      <a:pt x="52" y="55"/>
                    </a:lnTo>
                    <a:lnTo>
                      <a:pt x="47" y="102"/>
                    </a:lnTo>
                    <a:lnTo>
                      <a:pt x="99" y="76"/>
                    </a:lnTo>
                    <a:lnTo>
                      <a:pt x="163" y="115"/>
                    </a:lnTo>
                    <a:lnTo>
                      <a:pt x="179" y="65"/>
                    </a:lnTo>
                    <a:lnTo>
                      <a:pt x="89" y="55"/>
                    </a:lnTo>
                    <a:lnTo>
                      <a:pt x="91" y="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3615" y="-905"/>
                <a:ext cx="32" cy="33"/>
              </a:xfrm>
              <a:custGeom>
                <a:avLst/>
                <a:gdLst>
                  <a:gd name="T0" fmla="*/ 2 w 32"/>
                  <a:gd name="T1" fmla="*/ 0 h 33"/>
                  <a:gd name="T2" fmla="*/ 0 w 32"/>
                  <a:gd name="T3" fmla="*/ 33 h 33"/>
                  <a:gd name="T4" fmla="*/ 32 w 32"/>
                  <a:gd name="T5" fmla="*/ 25 h 33"/>
                  <a:gd name="T6" fmla="*/ 2 w 32"/>
                  <a:gd name="T7" fmla="*/ 0 h 33"/>
                  <a:gd name="T8" fmla="*/ 2 w 32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2" y="0"/>
                    </a:moveTo>
                    <a:lnTo>
                      <a:pt x="0" y="33"/>
                    </a:lnTo>
                    <a:lnTo>
                      <a:pt x="32" y="2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3639" y="-847"/>
                <a:ext cx="48" cy="33"/>
              </a:xfrm>
              <a:custGeom>
                <a:avLst/>
                <a:gdLst>
                  <a:gd name="T0" fmla="*/ 17 w 48"/>
                  <a:gd name="T1" fmla="*/ 0 h 33"/>
                  <a:gd name="T2" fmla="*/ 0 w 48"/>
                  <a:gd name="T3" fmla="*/ 33 h 33"/>
                  <a:gd name="T4" fmla="*/ 48 w 48"/>
                  <a:gd name="T5" fmla="*/ 31 h 33"/>
                  <a:gd name="T6" fmla="*/ 17 w 48"/>
                  <a:gd name="T7" fmla="*/ 0 h 33"/>
                  <a:gd name="T8" fmla="*/ 17 w 48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33"/>
                  <a:gd name="T17" fmla="*/ 48 w 48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33">
                    <a:moveTo>
                      <a:pt x="17" y="0"/>
                    </a:moveTo>
                    <a:lnTo>
                      <a:pt x="0" y="33"/>
                    </a:lnTo>
                    <a:lnTo>
                      <a:pt x="48" y="3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3627" y="-972"/>
                <a:ext cx="27" cy="76"/>
              </a:xfrm>
              <a:custGeom>
                <a:avLst/>
                <a:gdLst>
                  <a:gd name="T0" fmla="*/ 12 w 27"/>
                  <a:gd name="T1" fmla="*/ 0 h 76"/>
                  <a:gd name="T2" fmla="*/ 0 w 27"/>
                  <a:gd name="T3" fmla="*/ 28 h 76"/>
                  <a:gd name="T4" fmla="*/ 27 w 27"/>
                  <a:gd name="T5" fmla="*/ 76 h 76"/>
                  <a:gd name="T6" fmla="*/ 12 w 27"/>
                  <a:gd name="T7" fmla="*/ 0 h 76"/>
                  <a:gd name="T8" fmla="*/ 12 w 27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6"/>
                  <a:gd name="T17" fmla="*/ 27 w 27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6">
                    <a:moveTo>
                      <a:pt x="12" y="0"/>
                    </a:moveTo>
                    <a:lnTo>
                      <a:pt x="0" y="28"/>
                    </a:lnTo>
                    <a:lnTo>
                      <a:pt x="27" y="7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3668" y="-931"/>
                <a:ext cx="25" cy="74"/>
              </a:xfrm>
              <a:custGeom>
                <a:avLst/>
                <a:gdLst>
                  <a:gd name="T0" fmla="*/ 25 w 25"/>
                  <a:gd name="T1" fmla="*/ 0 h 74"/>
                  <a:gd name="T2" fmla="*/ 0 w 25"/>
                  <a:gd name="T3" fmla="*/ 51 h 74"/>
                  <a:gd name="T4" fmla="*/ 19 w 25"/>
                  <a:gd name="T5" fmla="*/ 74 h 74"/>
                  <a:gd name="T6" fmla="*/ 25 w 25"/>
                  <a:gd name="T7" fmla="*/ 0 h 74"/>
                  <a:gd name="T8" fmla="*/ 25 w 25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4"/>
                  <a:gd name="T17" fmla="*/ 25 w 2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4">
                    <a:moveTo>
                      <a:pt x="25" y="0"/>
                    </a:moveTo>
                    <a:lnTo>
                      <a:pt x="0" y="51"/>
                    </a:lnTo>
                    <a:lnTo>
                      <a:pt x="19" y="7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3703" y="-878"/>
                <a:ext cx="37" cy="62"/>
              </a:xfrm>
              <a:custGeom>
                <a:avLst/>
                <a:gdLst>
                  <a:gd name="T0" fmla="*/ 37 w 37"/>
                  <a:gd name="T1" fmla="*/ 0 h 62"/>
                  <a:gd name="T2" fmla="*/ 0 w 37"/>
                  <a:gd name="T3" fmla="*/ 31 h 62"/>
                  <a:gd name="T4" fmla="*/ 12 w 37"/>
                  <a:gd name="T5" fmla="*/ 62 h 62"/>
                  <a:gd name="T6" fmla="*/ 29 w 37"/>
                  <a:gd name="T7" fmla="*/ 33 h 62"/>
                  <a:gd name="T8" fmla="*/ 37 w 37"/>
                  <a:gd name="T9" fmla="*/ 0 h 62"/>
                  <a:gd name="T10" fmla="*/ 37 w 37"/>
                  <a:gd name="T11" fmla="*/ 0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62"/>
                  <a:gd name="T20" fmla="*/ 37 w 37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62">
                    <a:moveTo>
                      <a:pt x="37" y="0"/>
                    </a:moveTo>
                    <a:lnTo>
                      <a:pt x="0" y="31"/>
                    </a:lnTo>
                    <a:lnTo>
                      <a:pt x="12" y="62"/>
                    </a:lnTo>
                    <a:lnTo>
                      <a:pt x="29" y="3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3707" y="-950"/>
                <a:ext cx="49" cy="60"/>
              </a:xfrm>
              <a:custGeom>
                <a:avLst/>
                <a:gdLst>
                  <a:gd name="T0" fmla="*/ 0 w 49"/>
                  <a:gd name="T1" fmla="*/ 0 h 60"/>
                  <a:gd name="T2" fmla="*/ 6 w 49"/>
                  <a:gd name="T3" fmla="*/ 60 h 60"/>
                  <a:gd name="T4" fmla="*/ 49 w 49"/>
                  <a:gd name="T5" fmla="*/ 52 h 60"/>
                  <a:gd name="T6" fmla="*/ 0 w 49"/>
                  <a:gd name="T7" fmla="*/ 0 h 60"/>
                  <a:gd name="T8" fmla="*/ 0 w 49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60"/>
                  <a:gd name="T17" fmla="*/ 49 w 49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60">
                    <a:moveTo>
                      <a:pt x="0" y="0"/>
                    </a:moveTo>
                    <a:lnTo>
                      <a:pt x="6" y="60"/>
                    </a:lnTo>
                    <a:lnTo>
                      <a:pt x="49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3732" y="-964"/>
                <a:ext cx="24" cy="31"/>
              </a:xfrm>
              <a:custGeom>
                <a:avLst/>
                <a:gdLst>
                  <a:gd name="T0" fmla="*/ 0 w 24"/>
                  <a:gd name="T1" fmla="*/ 0 h 31"/>
                  <a:gd name="T2" fmla="*/ 6 w 24"/>
                  <a:gd name="T3" fmla="*/ 31 h 31"/>
                  <a:gd name="T4" fmla="*/ 24 w 24"/>
                  <a:gd name="T5" fmla="*/ 27 h 31"/>
                  <a:gd name="T6" fmla="*/ 0 w 24"/>
                  <a:gd name="T7" fmla="*/ 0 h 31"/>
                  <a:gd name="T8" fmla="*/ 0 w 24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31"/>
                  <a:gd name="T17" fmla="*/ 24 w 2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31">
                    <a:moveTo>
                      <a:pt x="0" y="0"/>
                    </a:moveTo>
                    <a:lnTo>
                      <a:pt x="6" y="31"/>
                    </a:lnTo>
                    <a:lnTo>
                      <a:pt x="24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3598" y="-754"/>
                <a:ext cx="31" cy="88"/>
              </a:xfrm>
              <a:custGeom>
                <a:avLst/>
                <a:gdLst>
                  <a:gd name="T0" fmla="*/ 31 w 31"/>
                  <a:gd name="T1" fmla="*/ 0 h 88"/>
                  <a:gd name="T2" fmla="*/ 0 w 31"/>
                  <a:gd name="T3" fmla="*/ 47 h 88"/>
                  <a:gd name="T4" fmla="*/ 25 w 31"/>
                  <a:gd name="T5" fmla="*/ 88 h 88"/>
                  <a:gd name="T6" fmla="*/ 31 w 31"/>
                  <a:gd name="T7" fmla="*/ 0 h 88"/>
                  <a:gd name="T8" fmla="*/ 31 w 31"/>
                  <a:gd name="T9" fmla="*/ 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88"/>
                  <a:gd name="T17" fmla="*/ 31 w 31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88">
                    <a:moveTo>
                      <a:pt x="31" y="0"/>
                    </a:moveTo>
                    <a:lnTo>
                      <a:pt x="0" y="47"/>
                    </a:lnTo>
                    <a:lnTo>
                      <a:pt x="25" y="8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2835" y="681"/>
                <a:ext cx="2145" cy="2727"/>
              </a:xfrm>
              <a:custGeom>
                <a:avLst/>
                <a:gdLst>
                  <a:gd name="T0" fmla="*/ 899 w 2145"/>
                  <a:gd name="T1" fmla="*/ 1865 h 2727"/>
                  <a:gd name="T2" fmla="*/ 991 w 2145"/>
                  <a:gd name="T3" fmla="*/ 1880 h 2727"/>
                  <a:gd name="T4" fmla="*/ 796 w 2145"/>
                  <a:gd name="T5" fmla="*/ 2157 h 2727"/>
                  <a:gd name="T6" fmla="*/ 492 w 2145"/>
                  <a:gd name="T7" fmla="*/ 2217 h 2727"/>
                  <a:gd name="T8" fmla="*/ 338 w 2145"/>
                  <a:gd name="T9" fmla="*/ 2346 h 2727"/>
                  <a:gd name="T10" fmla="*/ 198 w 2145"/>
                  <a:gd name="T11" fmla="*/ 2453 h 2727"/>
                  <a:gd name="T12" fmla="*/ 9 w 2145"/>
                  <a:gd name="T13" fmla="*/ 2614 h 2727"/>
                  <a:gd name="T14" fmla="*/ 148 w 2145"/>
                  <a:gd name="T15" fmla="*/ 2727 h 2727"/>
                  <a:gd name="T16" fmla="*/ 212 w 2145"/>
                  <a:gd name="T17" fmla="*/ 2587 h 2727"/>
                  <a:gd name="T18" fmla="*/ 451 w 2145"/>
                  <a:gd name="T19" fmla="*/ 2562 h 2727"/>
                  <a:gd name="T20" fmla="*/ 617 w 2145"/>
                  <a:gd name="T21" fmla="*/ 2591 h 2727"/>
                  <a:gd name="T22" fmla="*/ 677 w 2145"/>
                  <a:gd name="T23" fmla="*/ 2529 h 2727"/>
                  <a:gd name="T24" fmla="*/ 710 w 2145"/>
                  <a:gd name="T25" fmla="*/ 2427 h 2727"/>
                  <a:gd name="T26" fmla="*/ 995 w 2145"/>
                  <a:gd name="T27" fmla="*/ 2421 h 2727"/>
                  <a:gd name="T28" fmla="*/ 1230 w 2145"/>
                  <a:gd name="T29" fmla="*/ 2363 h 2727"/>
                  <a:gd name="T30" fmla="*/ 1411 w 2145"/>
                  <a:gd name="T31" fmla="*/ 2351 h 2727"/>
                  <a:gd name="T32" fmla="*/ 1769 w 2145"/>
                  <a:gd name="T33" fmla="*/ 2338 h 2727"/>
                  <a:gd name="T34" fmla="*/ 1989 w 2145"/>
                  <a:gd name="T35" fmla="*/ 2174 h 2727"/>
                  <a:gd name="T36" fmla="*/ 1939 w 2145"/>
                  <a:gd name="T37" fmla="*/ 2028 h 2727"/>
                  <a:gd name="T38" fmla="*/ 1800 w 2145"/>
                  <a:gd name="T39" fmla="*/ 1976 h 2727"/>
                  <a:gd name="T40" fmla="*/ 1865 w 2145"/>
                  <a:gd name="T41" fmla="*/ 1952 h 2727"/>
                  <a:gd name="T42" fmla="*/ 1966 w 2145"/>
                  <a:gd name="T43" fmla="*/ 1906 h 2727"/>
                  <a:gd name="T44" fmla="*/ 1939 w 2145"/>
                  <a:gd name="T45" fmla="*/ 1812 h 2727"/>
                  <a:gd name="T46" fmla="*/ 1956 w 2145"/>
                  <a:gd name="T47" fmla="*/ 1740 h 2727"/>
                  <a:gd name="T48" fmla="*/ 2096 w 2145"/>
                  <a:gd name="T49" fmla="*/ 1699 h 2727"/>
                  <a:gd name="T50" fmla="*/ 2141 w 2145"/>
                  <a:gd name="T51" fmla="*/ 1409 h 2727"/>
                  <a:gd name="T52" fmla="*/ 1758 w 2145"/>
                  <a:gd name="T53" fmla="*/ 1374 h 2727"/>
                  <a:gd name="T54" fmla="*/ 1678 w 2145"/>
                  <a:gd name="T55" fmla="*/ 1063 h 2727"/>
                  <a:gd name="T56" fmla="*/ 1403 w 2145"/>
                  <a:gd name="T57" fmla="*/ 944 h 2727"/>
                  <a:gd name="T58" fmla="*/ 1557 w 2145"/>
                  <a:gd name="T59" fmla="*/ 812 h 2727"/>
                  <a:gd name="T60" fmla="*/ 1325 w 2145"/>
                  <a:gd name="T61" fmla="*/ 535 h 2727"/>
                  <a:gd name="T62" fmla="*/ 1187 w 2145"/>
                  <a:gd name="T63" fmla="*/ 317 h 2727"/>
                  <a:gd name="T64" fmla="*/ 1028 w 2145"/>
                  <a:gd name="T65" fmla="*/ 45 h 2727"/>
                  <a:gd name="T66" fmla="*/ 763 w 2145"/>
                  <a:gd name="T67" fmla="*/ 409 h 2727"/>
                  <a:gd name="T68" fmla="*/ 611 w 2145"/>
                  <a:gd name="T69" fmla="*/ 625 h 2727"/>
                  <a:gd name="T70" fmla="*/ 852 w 2145"/>
                  <a:gd name="T71" fmla="*/ 732 h 2727"/>
                  <a:gd name="T72" fmla="*/ 792 w 2145"/>
                  <a:gd name="T73" fmla="*/ 960 h 2727"/>
                  <a:gd name="T74" fmla="*/ 813 w 2145"/>
                  <a:gd name="T75" fmla="*/ 1137 h 2727"/>
                  <a:gd name="T76" fmla="*/ 804 w 2145"/>
                  <a:gd name="T77" fmla="*/ 1209 h 2727"/>
                  <a:gd name="T78" fmla="*/ 821 w 2145"/>
                  <a:gd name="T79" fmla="*/ 1392 h 2727"/>
                  <a:gd name="T80" fmla="*/ 798 w 2145"/>
                  <a:gd name="T81" fmla="*/ 1520 h 2727"/>
                  <a:gd name="T82" fmla="*/ 782 w 2145"/>
                  <a:gd name="T83" fmla="*/ 1680 h 27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45"/>
                  <a:gd name="T127" fmla="*/ 0 h 2727"/>
                  <a:gd name="T128" fmla="*/ 2145 w 2145"/>
                  <a:gd name="T129" fmla="*/ 2727 h 27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45" h="2727">
                    <a:moveTo>
                      <a:pt x="759" y="1736"/>
                    </a:moveTo>
                    <a:lnTo>
                      <a:pt x="839" y="1824"/>
                    </a:lnTo>
                    <a:lnTo>
                      <a:pt x="899" y="1865"/>
                    </a:lnTo>
                    <a:lnTo>
                      <a:pt x="899" y="1947"/>
                    </a:lnTo>
                    <a:lnTo>
                      <a:pt x="975" y="1865"/>
                    </a:lnTo>
                    <a:lnTo>
                      <a:pt x="991" y="1880"/>
                    </a:lnTo>
                    <a:lnTo>
                      <a:pt x="889" y="2017"/>
                    </a:lnTo>
                    <a:lnTo>
                      <a:pt x="796" y="2087"/>
                    </a:lnTo>
                    <a:lnTo>
                      <a:pt x="796" y="2157"/>
                    </a:lnTo>
                    <a:lnTo>
                      <a:pt x="603" y="2128"/>
                    </a:lnTo>
                    <a:lnTo>
                      <a:pt x="414" y="2165"/>
                    </a:lnTo>
                    <a:lnTo>
                      <a:pt x="492" y="2217"/>
                    </a:lnTo>
                    <a:lnTo>
                      <a:pt x="418" y="2244"/>
                    </a:lnTo>
                    <a:lnTo>
                      <a:pt x="354" y="2211"/>
                    </a:lnTo>
                    <a:lnTo>
                      <a:pt x="338" y="2346"/>
                    </a:lnTo>
                    <a:lnTo>
                      <a:pt x="263" y="2386"/>
                    </a:lnTo>
                    <a:lnTo>
                      <a:pt x="245" y="2453"/>
                    </a:lnTo>
                    <a:lnTo>
                      <a:pt x="198" y="2453"/>
                    </a:lnTo>
                    <a:lnTo>
                      <a:pt x="148" y="2562"/>
                    </a:lnTo>
                    <a:lnTo>
                      <a:pt x="62" y="2614"/>
                    </a:lnTo>
                    <a:lnTo>
                      <a:pt x="9" y="2614"/>
                    </a:lnTo>
                    <a:lnTo>
                      <a:pt x="0" y="2684"/>
                    </a:lnTo>
                    <a:lnTo>
                      <a:pt x="64" y="2651"/>
                    </a:lnTo>
                    <a:lnTo>
                      <a:pt x="148" y="2727"/>
                    </a:lnTo>
                    <a:lnTo>
                      <a:pt x="185" y="2684"/>
                    </a:lnTo>
                    <a:lnTo>
                      <a:pt x="161" y="2657"/>
                    </a:lnTo>
                    <a:lnTo>
                      <a:pt x="212" y="2587"/>
                    </a:lnTo>
                    <a:lnTo>
                      <a:pt x="245" y="2614"/>
                    </a:lnTo>
                    <a:lnTo>
                      <a:pt x="350" y="2544"/>
                    </a:lnTo>
                    <a:lnTo>
                      <a:pt x="451" y="2562"/>
                    </a:lnTo>
                    <a:lnTo>
                      <a:pt x="447" y="2503"/>
                    </a:lnTo>
                    <a:lnTo>
                      <a:pt x="566" y="2608"/>
                    </a:lnTo>
                    <a:lnTo>
                      <a:pt x="617" y="2591"/>
                    </a:lnTo>
                    <a:lnTo>
                      <a:pt x="617" y="2540"/>
                    </a:lnTo>
                    <a:lnTo>
                      <a:pt x="664" y="2552"/>
                    </a:lnTo>
                    <a:lnTo>
                      <a:pt x="677" y="2529"/>
                    </a:lnTo>
                    <a:lnTo>
                      <a:pt x="644" y="2493"/>
                    </a:lnTo>
                    <a:lnTo>
                      <a:pt x="677" y="2386"/>
                    </a:lnTo>
                    <a:lnTo>
                      <a:pt x="710" y="2427"/>
                    </a:lnTo>
                    <a:lnTo>
                      <a:pt x="860" y="2367"/>
                    </a:lnTo>
                    <a:lnTo>
                      <a:pt x="934" y="2462"/>
                    </a:lnTo>
                    <a:lnTo>
                      <a:pt x="995" y="2421"/>
                    </a:lnTo>
                    <a:lnTo>
                      <a:pt x="1119" y="2433"/>
                    </a:lnTo>
                    <a:lnTo>
                      <a:pt x="1105" y="2375"/>
                    </a:lnTo>
                    <a:lnTo>
                      <a:pt x="1230" y="2363"/>
                    </a:lnTo>
                    <a:lnTo>
                      <a:pt x="1294" y="2328"/>
                    </a:lnTo>
                    <a:lnTo>
                      <a:pt x="1253" y="2275"/>
                    </a:lnTo>
                    <a:lnTo>
                      <a:pt x="1411" y="2351"/>
                    </a:lnTo>
                    <a:lnTo>
                      <a:pt x="1460" y="2311"/>
                    </a:lnTo>
                    <a:lnTo>
                      <a:pt x="1501" y="2334"/>
                    </a:lnTo>
                    <a:lnTo>
                      <a:pt x="1769" y="2338"/>
                    </a:lnTo>
                    <a:lnTo>
                      <a:pt x="1925" y="2227"/>
                    </a:lnTo>
                    <a:lnTo>
                      <a:pt x="1989" y="2252"/>
                    </a:lnTo>
                    <a:lnTo>
                      <a:pt x="1989" y="2174"/>
                    </a:lnTo>
                    <a:lnTo>
                      <a:pt x="2091" y="2118"/>
                    </a:lnTo>
                    <a:lnTo>
                      <a:pt x="2114" y="2005"/>
                    </a:lnTo>
                    <a:lnTo>
                      <a:pt x="1939" y="2028"/>
                    </a:lnTo>
                    <a:lnTo>
                      <a:pt x="1841" y="2005"/>
                    </a:lnTo>
                    <a:lnTo>
                      <a:pt x="1888" y="1982"/>
                    </a:lnTo>
                    <a:lnTo>
                      <a:pt x="1800" y="1976"/>
                    </a:lnTo>
                    <a:lnTo>
                      <a:pt x="1760" y="1993"/>
                    </a:lnTo>
                    <a:lnTo>
                      <a:pt x="1793" y="1964"/>
                    </a:lnTo>
                    <a:lnTo>
                      <a:pt x="1865" y="1952"/>
                    </a:lnTo>
                    <a:lnTo>
                      <a:pt x="1925" y="1952"/>
                    </a:lnTo>
                    <a:lnTo>
                      <a:pt x="1888" y="1894"/>
                    </a:lnTo>
                    <a:lnTo>
                      <a:pt x="1966" y="1906"/>
                    </a:lnTo>
                    <a:lnTo>
                      <a:pt x="1952" y="1851"/>
                    </a:lnTo>
                    <a:lnTo>
                      <a:pt x="1902" y="1834"/>
                    </a:lnTo>
                    <a:lnTo>
                      <a:pt x="1939" y="1812"/>
                    </a:lnTo>
                    <a:lnTo>
                      <a:pt x="2003" y="1834"/>
                    </a:lnTo>
                    <a:lnTo>
                      <a:pt x="2040" y="1775"/>
                    </a:lnTo>
                    <a:lnTo>
                      <a:pt x="1956" y="1740"/>
                    </a:lnTo>
                    <a:lnTo>
                      <a:pt x="2019" y="1736"/>
                    </a:lnTo>
                    <a:lnTo>
                      <a:pt x="2059" y="1752"/>
                    </a:lnTo>
                    <a:lnTo>
                      <a:pt x="2096" y="1699"/>
                    </a:lnTo>
                    <a:lnTo>
                      <a:pt x="2108" y="1680"/>
                    </a:lnTo>
                    <a:lnTo>
                      <a:pt x="2145" y="1501"/>
                    </a:lnTo>
                    <a:lnTo>
                      <a:pt x="2141" y="1409"/>
                    </a:lnTo>
                    <a:lnTo>
                      <a:pt x="2024" y="1291"/>
                    </a:lnTo>
                    <a:lnTo>
                      <a:pt x="1793" y="1277"/>
                    </a:lnTo>
                    <a:lnTo>
                      <a:pt x="1758" y="1374"/>
                    </a:lnTo>
                    <a:lnTo>
                      <a:pt x="1658" y="1324"/>
                    </a:lnTo>
                    <a:lnTo>
                      <a:pt x="1740" y="1217"/>
                    </a:lnTo>
                    <a:lnTo>
                      <a:pt x="1678" y="1063"/>
                    </a:lnTo>
                    <a:lnTo>
                      <a:pt x="1547" y="965"/>
                    </a:lnTo>
                    <a:lnTo>
                      <a:pt x="1440" y="971"/>
                    </a:lnTo>
                    <a:lnTo>
                      <a:pt x="1403" y="944"/>
                    </a:lnTo>
                    <a:lnTo>
                      <a:pt x="1553" y="930"/>
                    </a:lnTo>
                    <a:lnTo>
                      <a:pt x="1682" y="1022"/>
                    </a:lnTo>
                    <a:lnTo>
                      <a:pt x="1557" y="812"/>
                    </a:lnTo>
                    <a:lnTo>
                      <a:pt x="1602" y="755"/>
                    </a:lnTo>
                    <a:lnTo>
                      <a:pt x="1454" y="601"/>
                    </a:lnTo>
                    <a:lnTo>
                      <a:pt x="1325" y="535"/>
                    </a:lnTo>
                    <a:lnTo>
                      <a:pt x="1253" y="557"/>
                    </a:lnTo>
                    <a:lnTo>
                      <a:pt x="1285" y="489"/>
                    </a:lnTo>
                    <a:lnTo>
                      <a:pt x="1187" y="317"/>
                    </a:lnTo>
                    <a:lnTo>
                      <a:pt x="1137" y="92"/>
                    </a:lnTo>
                    <a:lnTo>
                      <a:pt x="1045" y="0"/>
                    </a:lnTo>
                    <a:lnTo>
                      <a:pt x="1028" y="45"/>
                    </a:lnTo>
                    <a:lnTo>
                      <a:pt x="969" y="86"/>
                    </a:lnTo>
                    <a:lnTo>
                      <a:pt x="1000" y="181"/>
                    </a:lnTo>
                    <a:lnTo>
                      <a:pt x="763" y="409"/>
                    </a:lnTo>
                    <a:lnTo>
                      <a:pt x="738" y="415"/>
                    </a:lnTo>
                    <a:lnTo>
                      <a:pt x="677" y="438"/>
                    </a:lnTo>
                    <a:lnTo>
                      <a:pt x="611" y="625"/>
                    </a:lnTo>
                    <a:lnTo>
                      <a:pt x="703" y="755"/>
                    </a:lnTo>
                    <a:lnTo>
                      <a:pt x="745" y="794"/>
                    </a:lnTo>
                    <a:lnTo>
                      <a:pt x="852" y="732"/>
                    </a:lnTo>
                    <a:lnTo>
                      <a:pt x="821" y="870"/>
                    </a:lnTo>
                    <a:lnTo>
                      <a:pt x="776" y="880"/>
                    </a:lnTo>
                    <a:lnTo>
                      <a:pt x="792" y="960"/>
                    </a:lnTo>
                    <a:lnTo>
                      <a:pt x="856" y="960"/>
                    </a:lnTo>
                    <a:lnTo>
                      <a:pt x="776" y="1016"/>
                    </a:lnTo>
                    <a:lnTo>
                      <a:pt x="813" y="1137"/>
                    </a:lnTo>
                    <a:lnTo>
                      <a:pt x="773" y="1113"/>
                    </a:lnTo>
                    <a:lnTo>
                      <a:pt x="745" y="1137"/>
                    </a:lnTo>
                    <a:lnTo>
                      <a:pt x="804" y="1209"/>
                    </a:lnTo>
                    <a:lnTo>
                      <a:pt x="825" y="1312"/>
                    </a:lnTo>
                    <a:lnTo>
                      <a:pt x="880" y="1341"/>
                    </a:lnTo>
                    <a:lnTo>
                      <a:pt x="821" y="1392"/>
                    </a:lnTo>
                    <a:lnTo>
                      <a:pt x="782" y="1351"/>
                    </a:lnTo>
                    <a:lnTo>
                      <a:pt x="751" y="1419"/>
                    </a:lnTo>
                    <a:lnTo>
                      <a:pt x="798" y="1520"/>
                    </a:lnTo>
                    <a:lnTo>
                      <a:pt x="732" y="1575"/>
                    </a:lnTo>
                    <a:lnTo>
                      <a:pt x="798" y="1625"/>
                    </a:lnTo>
                    <a:lnTo>
                      <a:pt x="782" y="1680"/>
                    </a:lnTo>
                    <a:lnTo>
                      <a:pt x="759" y="17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4061" y="3027"/>
                <a:ext cx="146" cy="87"/>
              </a:xfrm>
              <a:custGeom>
                <a:avLst/>
                <a:gdLst>
                  <a:gd name="T0" fmla="*/ 0 w 146"/>
                  <a:gd name="T1" fmla="*/ 46 h 87"/>
                  <a:gd name="T2" fmla="*/ 29 w 146"/>
                  <a:gd name="T3" fmla="*/ 46 h 87"/>
                  <a:gd name="T4" fmla="*/ 45 w 146"/>
                  <a:gd name="T5" fmla="*/ 87 h 87"/>
                  <a:gd name="T6" fmla="*/ 96 w 146"/>
                  <a:gd name="T7" fmla="*/ 77 h 87"/>
                  <a:gd name="T8" fmla="*/ 121 w 146"/>
                  <a:gd name="T9" fmla="*/ 56 h 87"/>
                  <a:gd name="T10" fmla="*/ 146 w 146"/>
                  <a:gd name="T11" fmla="*/ 38 h 87"/>
                  <a:gd name="T12" fmla="*/ 80 w 146"/>
                  <a:gd name="T13" fmla="*/ 0 h 87"/>
                  <a:gd name="T14" fmla="*/ 0 w 146"/>
                  <a:gd name="T15" fmla="*/ 46 h 87"/>
                  <a:gd name="T16" fmla="*/ 0 w 146"/>
                  <a:gd name="T17" fmla="*/ 46 h 87"/>
                  <a:gd name="T18" fmla="*/ 0 w 146"/>
                  <a:gd name="T19" fmla="*/ 46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6"/>
                  <a:gd name="T31" fmla="*/ 0 h 87"/>
                  <a:gd name="T32" fmla="*/ 146 w 146"/>
                  <a:gd name="T33" fmla="*/ 87 h 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6" h="87">
                    <a:moveTo>
                      <a:pt x="0" y="46"/>
                    </a:moveTo>
                    <a:lnTo>
                      <a:pt x="29" y="46"/>
                    </a:lnTo>
                    <a:lnTo>
                      <a:pt x="45" y="87"/>
                    </a:lnTo>
                    <a:lnTo>
                      <a:pt x="96" y="77"/>
                    </a:lnTo>
                    <a:lnTo>
                      <a:pt x="121" y="56"/>
                    </a:lnTo>
                    <a:lnTo>
                      <a:pt x="146" y="38"/>
                    </a:lnTo>
                    <a:lnTo>
                      <a:pt x="80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2971" y="1826"/>
                <a:ext cx="763" cy="922"/>
              </a:xfrm>
              <a:custGeom>
                <a:avLst/>
                <a:gdLst>
                  <a:gd name="T0" fmla="*/ 670 w 763"/>
                  <a:gd name="T1" fmla="*/ 74 h 922"/>
                  <a:gd name="T2" fmla="*/ 559 w 763"/>
                  <a:gd name="T3" fmla="*/ 0 h 922"/>
                  <a:gd name="T4" fmla="*/ 456 w 763"/>
                  <a:gd name="T5" fmla="*/ 19 h 922"/>
                  <a:gd name="T6" fmla="*/ 407 w 763"/>
                  <a:gd name="T7" fmla="*/ 5 h 922"/>
                  <a:gd name="T8" fmla="*/ 407 w 763"/>
                  <a:gd name="T9" fmla="*/ 50 h 922"/>
                  <a:gd name="T10" fmla="*/ 284 w 763"/>
                  <a:gd name="T11" fmla="*/ 112 h 922"/>
                  <a:gd name="T12" fmla="*/ 273 w 763"/>
                  <a:gd name="T13" fmla="*/ 167 h 922"/>
                  <a:gd name="T14" fmla="*/ 156 w 763"/>
                  <a:gd name="T15" fmla="*/ 257 h 922"/>
                  <a:gd name="T16" fmla="*/ 228 w 763"/>
                  <a:gd name="T17" fmla="*/ 260 h 922"/>
                  <a:gd name="T18" fmla="*/ 294 w 763"/>
                  <a:gd name="T19" fmla="*/ 196 h 922"/>
                  <a:gd name="T20" fmla="*/ 352 w 763"/>
                  <a:gd name="T21" fmla="*/ 204 h 922"/>
                  <a:gd name="T22" fmla="*/ 350 w 763"/>
                  <a:gd name="T23" fmla="*/ 274 h 922"/>
                  <a:gd name="T24" fmla="*/ 395 w 763"/>
                  <a:gd name="T25" fmla="*/ 299 h 922"/>
                  <a:gd name="T26" fmla="*/ 352 w 763"/>
                  <a:gd name="T27" fmla="*/ 350 h 922"/>
                  <a:gd name="T28" fmla="*/ 399 w 763"/>
                  <a:gd name="T29" fmla="*/ 381 h 922"/>
                  <a:gd name="T30" fmla="*/ 347 w 763"/>
                  <a:gd name="T31" fmla="*/ 428 h 922"/>
                  <a:gd name="T32" fmla="*/ 321 w 763"/>
                  <a:gd name="T33" fmla="*/ 515 h 922"/>
                  <a:gd name="T34" fmla="*/ 181 w 763"/>
                  <a:gd name="T35" fmla="*/ 578 h 922"/>
                  <a:gd name="T36" fmla="*/ 142 w 763"/>
                  <a:gd name="T37" fmla="*/ 619 h 922"/>
                  <a:gd name="T38" fmla="*/ 74 w 763"/>
                  <a:gd name="T39" fmla="*/ 615 h 922"/>
                  <a:gd name="T40" fmla="*/ 55 w 763"/>
                  <a:gd name="T41" fmla="*/ 652 h 922"/>
                  <a:gd name="T42" fmla="*/ 0 w 763"/>
                  <a:gd name="T43" fmla="*/ 687 h 922"/>
                  <a:gd name="T44" fmla="*/ 64 w 763"/>
                  <a:gd name="T45" fmla="*/ 702 h 922"/>
                  <a:gd name="T46" fmla="*/ 23 w 763"/>
                  <a:gd name="T47" fmla="*/ 759 h 922"/>
                  <a:gd name="T48" fmla="*/ 41 w 763"/>
                  <a:gd name="T49" fmla="*/ 778 h 922"/>
                  <a:gd name="T50" fmla="*/ 121 w 763"/>
                  <a:gd name="T51" fmla="*/ 743 h 922"/>
                  <a:gd name="T52" fmla="*/ 115 w 763"/>
                  <a:gd name="T53" fmla="*/ 765 h 922"/>
                  <a:gd name="T54" fmla="*/ 64 w 763"/>
                  <a:gd name="T55" fmla="*/ 796 h 922"/>
                  <a:gd name="T56" fmla="*/ 86 w 763"/>
                  <a:gd name="T57" fmla="*/ 811 h 922"/>
                  <a:gd name="T58" fmla="*/ 164 w 763"/>
                  <a:gd name="T59" fmla="*/ 796 h 922"/>
                  <a:gd name="T60" fmla="*/ 199 w 763"/>
                  <a:gd name="T61" fmla="*/ 755 h 922"/>
                  <a:gd name="T62" fmla="*/ 354 w 763"/>
                  <a:gd name="T63" fmla="*/ 788 h 922"/>
                  <a:gd name="T64" fmla="*/ 298 w 763"/>
                  <a:gd name="T65" fmla="*/ 825 h 922"/>
                  <a:gd name="T66" fmla="*/ 327 w 763"/>
                  <a:gd name="T67" fmla="*/ 842 h 922"/>
                  <a:gd name="T68" fmla="*/ 434 w 763"/>
                  <a:gd name="T69" fmla="*/ 802 h 922"/>
                  <a:gd name="T70" fmla="*/ 504 w 763"/>
                  <a:gd name="T71" fmla="*/ 909 h 922"/>
                  <a:gd name="T72" fmla="*/ 615 w 763"/>
                  <a:gd name="T73" fmla="*/ 922 h 922"/>
                  <a:gd name="T74" fmla="*/ 605 w 763"/>
                  <a:gd name="T75" fmla="*/ 848 h 922"/>
                  <a:gd name="T76" fmla="*/ 697 w 763"/>
                  <a:gd name="T77" fmla="*/ 852 h 922"/>
                  <a:gd name="T78" fmla="*/ 763 w 763"/>
                  <a:gd name="T79" fmla="*/ 802 h 922"/>
                  <a:gd name="T80" fmla="*/ 763 w 763"/>
                  <a:gd name="T81" fmla="*/ 718 h 922"/>
                  <a:gd name="T82" fmla="*/ 705 w 763"/>
                  <a:gd name="T83" fmla="*/ 679 h 922"/>
                  <a:gd name="T84" fmla="*/ 623 w 763"/>
                  <a:gd name="T85" fmla="*/ 591 h 922"/>
                  <a:gd name="T86" fmla="*/ 666 w 763"/>
                  <a:gd name="T87" fmla="*/ 480 h 922"/>
                  <a:gd name="T88" fmla="*/ 600 w 763"/>
                  <a:gd name="T89" fmla="*/ 428 h 922"/>
                  <a:gd name="T90" fmla="*/ 662 w 763"/>
                  <a:gd name="T91" fmla="*/ 375 h 922"/>
                  <a:gd name="T92" fmla="*/ 615 w 763"/>
                  <a:gd name="T93" fmla="*/ 274 h 922"/>
                  <a:gd name="T94" fmla="*/ 648 w 763"/>
                  <a:gd name="T95" fmla="*/ 206 h 922"/>
                  <a:gd name="T96" fmla="*/ 685 w 763"/>
                  <a:gd name="T97" fmla="*/ 247 h 922"/>
                  <a:gd name="T98" fmla="*/ 744 w 763"/>
                  <a:gd name="T99" fmla="*/ 196 h 922"/>
                  <a:gd name="T100" fmla="*/ 691 w 763"/>
                  <a:gd name="T101" fmla="*/ 167 h 922"/>
                  <a:gd name="T102" fmla="*/ 670 w 763"/>
                  <a:gd name="T103" fmla="*/ 74 h 922"/>
                  <a:gd name="T104" fmla="*/ 670 w 763"/>
                  <a:gd name="T105" fmla="*/ 74 h 9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3"/>
                  <a:gd name="T160" fmla="*/ 0 h 922"/>
                  <a:gd name="T161" fmla="*/ 763 w 763"/>
                  <a:gd name="T162" fmla="*/ 922 h 9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3" h="922">
                    <a:moveTo>
                      <a:pt x="670" y="74"/>
                    </a:moveTo>
                    <a:lnTo>
                      <a:pt x="559" y="0"/>
                    </a:lnTo>
                    <a:lnTo>
                      <a:pt x="456" y="19"/>
                    </a:lnTo>
                    <a:lnTo>
                      <a:pt x="407" y="5"/>
                    </a:lnTo>
                    <a:lnTo>
                      <a:pt x="407" y="50"/>
                    </a:lnTo>
                    <a:lnTo>
                      <a:pt x="284" y="112"/>
                    </a:lnTo>
                    <a:lnTo>
                      <a:pt x="273" y="167"/>
                    </a:lnTo>
                    <a:lnTo>
                      <a:pt x="156" y="257"/>
                    </a:lnTo>
                    <a:lnTo>
                      <a:pt x="228" y="260"/>
                    </a:lnTo>
                    <a:lnTo>
                      <a:pt x="294" y="196"/>
                    </a:lnTo>
                    <a:lnTo>
                      <a:pt x="352" y="204"/>
                    </a:lnTo>
                    <a:lnTo>
                      <a:pt x="350" y="274"/>
                    </a:lnTo>
                    <a:lnTo>
                      <a:pt x="395" y="299"/>
                    </a:lnTo>
                    <a:lnTo>
                      <a:pt x="352" y="350"/>
                    </a:lnTo>
                    <a:lnTo>
                      <a:pt x="399" y="381"/>
                    </a:lnTo>
                    <a:lnTo>
                      <a:pt x="347" y="428"/>
                    </a:lnTo>
                    <a:lnTo>
                      <a:pt x="321" y="515"/>
                    </a:lnTo>
                    <a:lnTo>
                      <a:pt x="181" y="578"/>
                    </a:lnTo>
                    <a:lnTo>
                      <a:pt x="142" y="619"/>
                    </a:lnTo>
                    <a:lnTo>
                      <a:pt x="74" y="615"/>
                    </a:lnTo>
                    <a:lnTo>
                      <a:pt x="55" y="652"/>
                    </a:lnTo>
                    <a:lnTo>
                      <a:pt x="0" y="687"/>
                    </a:lnTo>
                    <a:lnTo>
                      <a:pt x="64" y="702"/>
                    </a:lnTo>
                    <a:lnTo>
                      <a:pt x="23" y="759"/>
                    </a:lnTo>
                    <a:lnTo>
                      <a:pt x="41" y="778"/>
                    </a:lnTo>
                    <a:lnTo>
                      <a:pt x="121" y="743"/>
                    </a:lnTo>
                    <a:lnTo>
                      <a:pt x="115" y="765"/>
                    </a:lnTo>
                    <a:lnTo>
                      <a:pt x="64" y="796"/>
                    </a:lnTo>
                    <a:lnTo>
                      <a:pt x="86" y="811"/>
                    </a:lnTo>
                    <a:lnTo>
                      <a:pt x="164" y="796"/>
                    </a:lnTo>
                    <a:lnTo>
                      <a:pt x="199" y="755"/>
                    </a:lnTo>
                    <a:lnTo>
                      <a:pt x="354" y="788"/>
                    </a:lnTo>
                    <a:lnTo>
                      <a:pt x="298" y="825"/>
                    </a:lnTo>
                    <a:lnTo>
                      <a:pt x="327" y="842"/>
                    </a:lnTo>
                    <a:lnTo>
                      <a:pt x="434" y="802"/>
                    </a:lnTo>
                    <a:lnTo>
                      <a:pt x="504" y="909"/>
                    </a:lnTo>
                    <a:lnTo>
                      <a:pt x="615" y="922"/>
                    </a:lnTo>
                    <a:lnTo>
                      <a:pt x="605" y="848"/>
                    </a:lnTo>
                    <a:lnTo>
                      <a:pt x="697" y="852"/>
                    </a:lnTo>
                    <a:lnTo>
                      <a:pt x="763" y="802"/>
                    </a:lnTo>
                    <a:lnTo>
                      <a:pt x="763" y="718"/>
                    </a:lnTo>
                    <a:lnTo>
                      <a:pt x="705" y="679"/>
                    </a:lnTo>
                    <a:lnTo>
                      <a:pt x="623" y="591"/>
                    </a:lnTo>
                    <a:lnTo>
                      <a:pt x="666" y="480"/>
                    </a:lnTo>
                    <a:lnTo>
                      <a:pt x="600" y="428"/>
                    </a:lnTo>
                    <a:lnTo>
                      <a:pt x="662" y="375"/>
                    </a:lnTo>
                    <a:lnTo>
                      <a:pt x="615" y="274"/>
                    </a:lnTo>
                    <a:lnTo>
                      <a:pt x="648" y="206"/>
                    </a:lnTo>
                    <a:lnTo>
                      <a:pt x="685" y="247"/>
                    </a:lnTo>
                    <a:lnTo>
                      <a:pt x="744" y="196"/>
                    </a:lnTo>
                    <a:lnTo>
                      <a:pt x="691" y="167"/>
                    </a:lnTo>
                    <a:lnTo>
                      <a:pt x="670" y="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135" y="1343"/>
                <a:ext cx="109" cy="169"/>
              </a:xfrm>
              <a:custGeom>
                <a:avLst/>
                <a:gdLst>
                  <a:gd name="T0" fmla="*/ 109 w 109"/>
                  <a:gd name="T1" fmla="*/ 0 h 169"/>
                  <a:gd name="T2" fmla="*/ 27 w 109"/>
                  <a:gd name="T3" fmla="*/ 60 h 169"/>
                  <a:gd name="T4" fmla="*/ 0 w 109"/>
                  <a:gd name="T5" fmla="*/ 169 h 169"/>
                  <a:gd name="T6" fmla="*/ 107 w 109"/>
                  <a:gd name="T7" fmla="*/ 103 h 169"/>
                  <a:gd name="T8" fmla="*/ 109 w 109"/>
                  <a:gd name="T9" fmla="*/ 0 h 169"/>
                  <a:gd name="T10" fmla="*/ 109 w 109"/>
                  <a:gd name="T11" fmla="*/ 0 h 1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169"/>
                  <a:gd name="T20" fmla="*/ 109 w 109"/>
                  <a:gd name="T21" fmla="*/ 169 h 1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169">
                    <a:moveTo>
                      <a:pt x="109" y="0"/>
                    </a:moveTo>
                    <a:lnTo>
                      <a:pt x="27" y="60"/>
                    </a:lnTo>
                    <a:lnTo>
                      <a:pt x="0" y="169"/>
                    </a:lnTo>
                    <a:lnTo>
                      <a:pt x="107" y="10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3199" y="1779"/>
                <a:ext cx="130" cy="146"/>
              </a:xfrm>
              <a:custGeom>
                <a:avLst/>
                <a:gdLst>
                  <a:gd name="T0" fmla="*/ 50 w 130"/>
                  <a:gd name="T1" fmla="*/ 0 h 146"/>
                  <a:gd name="T2" fmla="*/ 89 w 130"/>
                  <a:gd name="T3" fmla="*/ 72 h 146"/>
                  <a:gd name="T4" fmla="*/ 130 w 130"/>
                  <a:gd name="T5" fmla="*/ 64 h 146"/>
                  <a:gd name="T6" fmla="*/ 115 w 130"/>
                  <a:gd name="T7" fmla="*/ 105 h 146"/>
                  <a:gd name="T8" fmla="*/ 35 w 130"/>
                  <a:gd name="T9" fmla="*/ 146 h 146"/>
                  <a:gd name="T10" fmla="*/ 0 w 130"/>
                  <a:gd name="T11" fmla="*/ 84 h 146"/>
                  <a:gd name="T12" fmla="*/ 50 w 130"/>
                  <a:gd name="T13" fmla="*/ 0 h 146"/>
                  <a:gd name="T14" fmla="*/ 50 w 130"/>
                  <a:gd name="T15" fmla="*/ 0 h 1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0"/>
                  <a:gd name="T25" fmla="*/ 0 h 146"/>
                  <a:gd name="T26" fmla="*/ 130 w 130"/>
                  <a:gd name="T27" fmla="*/ 146 h 1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0" h="146">
                    <a:moveTo>
                      <a:pt x="50" y="0"/>
                    </a:moveTo>
                    <a:lnTo>
                      <a:pt x="89" y="72"/>
                    </a:lnTo>
                    <a:lnTo>
                      <a:pt x="130" y="64"/>
                    </a:lnTo>
                    <a:lnTo>
                      <a:pt x="115" y="105"/>
                    </a:lnTo>
                    <a:lnTo>
                      <a:pt x="35" y="146"/>
                    </a:lnTo>
                    <a:lnTo>
                      <a:pt x="0" y="8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751" y="-668"/>
                <a:ext cx="1151" cy="1896"/>
              </a:xfrm>
              <a:custGeom>
                <a:avLst/>
                <a:gdLst>
                  <a:gd name="T0" fmla="*/ 298 w 1151"/>
                  <a:gd name="T1" fmla="*/ 1697 h 1896"/>
                  <a:gd name="T2" fmla="*/ 271 w 1151"/>
                  <a:gd name="T3" fmla="*/ 1713 h 1896"/>
                  <a:gd name="T4" fmla="*/ 347 w 1151"/>
                  <a:gd name="T5" fmla="*/ 1896 h 1896"/>
                  <a:gd name="T6" fmla="*/ 473 w 1151"/>
                  <a:gd name="T7" fmla="*/ 1855 h 1896"/>
                  <a:gd name="T8" fmla="*/ 586 w 1151"/>
                  <a:gd name="T9" fmla="*/ 1820 h 1896"/>
                  <a:gd name="T10" fmla="*/ 825 w 1151"/>
                  <a:gd name="T11" fmla="*/ 1732 h 1896"/>
                  <a:gd name="T12" fmla="*/ 1024 w 1151"/>
                  <a:gd name="T13" fmla="*/ 1413 h 1896"/>
                  <a:gd name="T14" fmla="*/ 1110 w 1151"/>
                  <a:gd name="T15" fmla="*/ 1333 h 1896"/>
                  <a:gd name="T16" fmla="*/ 917 w 1151"/>
                  <a:gd name="T17" fmla="*/ 1199 h 1896"/>
                  <a:gd name="T18" fmla="*/ 662 w 1151"/>
                  <a:gd name="T19" fmla="*/ 1215 h 1896"/>
                  <a:gd name="T20" fmla="*/ 843 w 1151"/>
                  <a:gd name="T21" fmla="*/ 1149 h 1896"/>
                  <a:gd name="T22" fmla="*/ 884 w 1151"/>
                  <a:gd name="T23" fmla="*/ 1084 h 1896"/>
                  <a:gd name="T24" fmla="*/ 753 w 1151"/>
                  <a:gd name="T25" fmla="*/ 1094 h 1896"/>
                  <a:gd name="T26" fmla="*/ 929 w 1151"/>
                  <a:gd name="T27" fmla="*/ 1006 h 1896"/>
                  <a:gd name="T28" fmla="*/ 948 w 1151"/>
                  <a:gd name="T29" fmla="*/ 907 h 1896"/>
                  <a:gd name="T30" fmla="*/ 1069 w 1151"/>
                  <a:gd name="T31" fmla="*/ 693 h 1896"/>
                  <a:gd name="T32" fmla="*/ 1080 w 1151"/>
                  <a:gd name="T33" fmla="*/ 440 h 1896"/>
                  <a:gd name="T34" fmla="*/ 748 w 1151"/>
                  <a:gd name="T35" fmla="*/ 446 h 1896"/>
                  <a:gd name="T36" fmla="*/ 539 w 1151"/>
                  <a:gd name="T37" fmla="*/ 551 h 1896"/>
                  <a:gd name="T38" fmla="*/ 574 w 1151"/>
                  <a:gd name="T39" fmla="*/ 473 h 1896"/>
                  <a:gd name="T40" fmla="*/ 522 w 1151"/>
                  <a:gd name="T41" fmla="*/ 456 h 1896"/>
                  <a:gd name="T42" fmla="*/ 642 w 1151"/>
                  <a:gd name="T43" fmla="*/ 384 h 1896"/>
                  <a:gd name="T44" fmla="*/ 489 w 1151"/>
                  <a:gd name="T45" fmla="*/ 372 h 1896"/>
                  <a:gd name="T46" fmla="*/ 625 w 1151"/>
                  <a:gd name="T47" fmla="*/ 288 h 1896"/>
                  <a:gd name="T48" fmla="*/ 810 w 1151"/>
                  <a:gd name="T49" fmla="*/ 16 h 1896"/>
                  <a:gd name="T50" fmla="*/ 769 w 1151"/>
                  <a:gd name="T51" fmla="*/ 0 h 1896"/>
                  <a:gd name="T52" fmla="*/ 728 w 1151"/>
                  <a:gd name="T53" fmla="*/ 37 h 1896"/>
                  <a:gd name="T54" fmla="*/ 459 w 1151"/>
                  <a:gd name="T55" fmla="*/ 101 h 1896"/>
                  <a:gd name="T56" fmla="*/ 426 w 1151"/>
                  <a:gd name="T57" fmla="*/ 58 h 1896"/>
                  <a:gd name="T58" fmla="*/ 407 w 1151"/>
                  <a:gd name="T59" fmla="*/ 58 h 1896"/>
                  <a:gd name="T60" fmla="*/ 370 w 1151"/>
                  <a:gd name="T61" fmla="*/ 62 h 1896"/>
                  <a:gd name="T62" fmla="*/ 284 w 1151"/>
                  <a:gd name="T63" fmla="*/ 140 h 1896"/>
                  <a:gd name="T64" fmla="*/ 238 w 1151"/>
                  <a:gd name="T65" fmla="*/ 201 h 1896"/>
                  <a:gd name="T66" fmla="*/ 304 w 1151"/>
                  <a:gd name="T67" fmla="*/ 362 h 1896"/>
                  <a:gd name="T68" fmla="*/ 218 w 1151"/>
                  <a:gd name="T69" fmla="*/ 362 h 1896"/>
                  <a:gd name="T70" fmla="*/ 111 w 1151"/>
                  <a:gd name="T71" fmla="*/ 387 h 1896"/>
                  <a:gd name="T72" fmla="*/ 127 w 1151"/>
                  <a:gd name="T73" fmla="*/ 473 h 1896"/>
                  <a:gd name="T74" fmla="*/ 175 w 1151"/>
                  <a:gd name="T75" fmla="*/ 551 h 1896"/>
                  <a:gd name="T76" fmla="*/ 119 w 1151"/>
                  <a:gd name="T77" fmla="*/ 607 h 1896"/>
                  <a:gd name="T78" fmla="*/ 148 w 1151"/>
                  <a:gd name="T79" fmla="*/ 633 h 1896"/>
                  <a:gd name="T80" fmla="*/ 160 w 1151"/>
                  <a:gd name="T81" fmla="*/ 701 h 1896"/>
                  <a:gd name="T82" fmla="*/ 123 w 1151"/>
                  <a:gd name="T83" fmla="*/ 738 h 1896"/>
                  <a:gd name="T84" fmla="*/ 107 w 1151"/>
                  <a:gd name="T85" fmla="*/ 771 h 1896"/>
                  <a:gd name="T86" fmla="*/ 156 w 1151"/>
                  <a:gd name="T87" fmla="*/ 833 h 1896"/>
                  <a:gd name="T88" fmla="*/ 70 w 1151"/>
                  <a:gd name="T89" fmla="*/ 880 h 1896"/>
                  <a:gd name="T90" fmla="*/ 97 w 1151"/>
                  <a:gd name="T91" fmla="*/ 923 h 1896"/>
                  <a:gd name="T92" fmla="*/ 204 w 1151"/>
                  <a:gd name="T93" fmla="*/ 917 h 1896"/>
                  <a:gd name="T94" fmla="*/ 55 w 1151"/>
                  <a:gd name="T95" fmla="*/ 948 h 1896"/>
                  <a:gd name="T96" fmla="*/ 300 w 1151"/>
                  <a:gd name="T97" fmla="*/ 876 h 1896"/>
                  <a:gd name="T98" fmla="*/ 210 w 1151"/>
                  <a:gd name="T99" fmla="*/ 983 h 1896"/>
                  <a:gd name="T100" fmla="*/ 201 w 1151"/>
                  <a:gd name="T101" fmla="*/ 1016 h 1896"/>
                  <a:gd name="T102" fmla="*/ 263 w 1151"/>
                  <a:gd name="T103" fmla="*/ 1047 h 1896"/>
                  <a:gd name="T104" fmla="*/ 175 w 1151"/>
                  <a:gd name="T105" fmla="*/ 1193 h 1896"/>
                  <a:gd name="T106" fmla="*/ 156 w 1151"/>
                  <a:gd name="T107" fmla="*/ 1273 h 1896"/>
                  <a:gd name="T108" fmla="*/ 93 w 1151"/>
                  <a:gd name="T109" fmla="*/ 1550 h 1896"/>
                  <a:gd name="T110" fmla="*/ 193 w 1151"/>
                  <a:gd name="T111" fmla="*/ 1368 h 1896"/>
                  <a:gd name="T112" fmla="*/ 201 w 1151"/>
                  <a:gd name="T113" fmla="*/ 1248 h 1896"/>
                  <a:gd name="T114" fmla="*/ 243 w 1151"/>
                  <a:gd name="T115" fmla="*/ 1240 h 1896"/>
                  <a:gd name="T116" fmla="*/ 280 w 1151"/>
                  <a:gd name="T117" fmla="*/ 1252 h 1896"/>
                  <a:gd name="T118" fmla="*/ 350 w 1151"/>
                  <a:gd name="T119" fmla="*/ 1180 h 1896"/>
                  <a:gd name="T120" fmla="*/ 350 w 1151"/>
                  <a:gd name="T121" fmla="*/ 1273 h 1896"/>
                  <a:gd name="T122" fmla="*/ 417 w 1151"/>
                  <a:gd name="T123" fmla="*/ 1483 h 1896"/>
                  <a:gd name="T124" fmla="*/ 319 w 1151"/>
                  <a:gd name="T125" fmla="*/ 1631 h 1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51"/>
                  <a:gd name="T190" fmla="*/ 0 h 1896"/>
                  <a:gd name="T191" fmla="*/ 1151 w 1151"/>
                  <a:gd name="T192" fmla="*/ 1896 h 18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51" h="1896">
                    <a:moveTo>
                      <a:pt x="319" y="1631"/>
                    </a:moveTo>
                    <a:lnTo>
                      <a:pt x="298" y="1697"/>
                    </a:lnTo>
                    <a:lnTo>
                      <a:pt x="313" y="1768"/>
                    </a:lnTo>
                    <a:lnTo>
                      <a:pt x="271" y="1713"/>
                    </a:lnTo>
                    <a:lnTo>
                      <a:pt x="255" y="1746"/>
                    </a:lnTo>
                    <a:lnTo>
                      <a:pt x="347" y="1896"/>
                    </a:lnTo>
                    <a:lnTo>
                      <a:pt x="356" y="1787"/>
                    </a:lnTo>
                    <a:lnTo>
                      <a:pt x="473" y="1855"/>
                    </a:lnTo>
                    <a:lnTo>
                      <a:pt x="483" y="1740"/>
                    </a:lnTo>
                    <a:lnTo>
                      <a:pt x="586" y="1820"/>
                    </a:lnTo>
                    <a:lnTo>
                      <a:pt x="709" y="1719"/>
                    </a:lnTo>
                    <a:lnTo>
                      <a:pt x="825" y="1732"/>
                    </a:lnTo>
                    <a:lnTo>
                      <a:pt x="1061" y="1509"/>
                    </a:lnTo>
                    <a:lnTo>
                      <a:pt x="1024" y="1413"/>
                    </a:lnTo>
                    <a:lnTo>
                      <a:pt x="1082" y="1378"/>
                    </a:lnTo>
                    <a:lnTo>
                      <a:pt x="1110" y="1333"/>
                    </a:lnTo>
                    <a:lnTo>
                      <a:pt x="1077" y="1279"/>
                    </a:lnTo>
                    <a:lnTo>
                      <a:pt x="917" y="1199"/>
                    </a:lnTo>
                    <a:lnTo>
                      <a:pt x="847" y="1240"/>
                    </a:lnTo>
                    <a:lnTo>
                      <a:pt x="662" y="1215"/>
                    </a:lnTo>
                    <a:lnTo>
                      <a:pt x="798" y="1211"/>
                    </a:lnTo>
                    <a:lnTo>
                      <a:pt x="843" y="1149"/>
                    </a:lnTo>
                    <a:lnTo>
                      <a:pt x="981" y="1115"/>
                    </a:lnTo>
                    <a:lnTo>
                      <a:pt x="884" y="1084"/>
                    </a:lnTo>
                    <a:lnTo>
                      <a:pt x="888" y="1038"/>
                    </a:lnTo>
                    <a:lnTo>
                      <a:pt x="753" y="1094"/>
                    </a:lnTo>
                    <a:lnTo>
                      <a:pt x="855" y="1016"/>
                    </a:lnTo>
                    <a:lnTo>
                      <a:pt x="929" y="1006"/>
                    </a:lnTo>
                    <a:lnTo>
                      <a:pt x="997" y="917"/>
                    </a:lnTo>
                    <a:lnTo>
                      <a:pt x="948" y="907"/>
                    </a:lnTo>
                    <a:lnTo>
                      <a:pt x="1018" y="876"/>
                    </a:lnTo>
                    <a:lnTo>
                      <a:pt x="1069" y="693"/>
                    </a:lnTo>
                    <a:lnTo>
                      <a:pt x="1151" y="555"/>
                    </a:lnTo>
                    <a:lnTo>
                      <a:pt x="1080" y="440"/>
                    </a:lnTo>
                    <a:lnTo>
                      <a:pt x="981" y="467"/>
                    </a:lnTo>
                    <a:lnTo>
                      <a:pt x="748" y="446"/>
                    </a:lnTo>
                    <a:lnTo>
                      <a:pt x="572" y="504"/>
                    </a:lnTo>
                    <a:lnTo>
                      <a:pt x="539" y="551"/>
                    </a:lnTo>
                    <a:lnTo>
                      <a:pt x="481" y="551"/>
                    </a:lnTo>
                    <a:lnTo>
                      <a:pt x="574" y="473"/>
                    </a:lnTo>
                    <a:lnTo>
                      <a:pt x="469" y="508"/>
                    </a:lnTo>
                    <a:lnTo>
                      <a:pt x="522" y="456"/>
                    </a:lnTo>
                    <a:lnTo>
                      <a:pt x="592" y="452"/>
                    </a:lnTo>
                    <a:lnTo>
                      <a:pt x="642" y="384"/>
                    </a:lnTo>
                    <a:lnTo>
                      <a:pt x="567" y="409"/>
                    </a:lnTo>
                    <a:lnTo>
                      <a:pt x="489" y="372"/>
                    </a:lnTo>
                    <a:lnTo>
                      <a:pt x="572" y="378"/>
                    </a:lnTo>
                    <a:lnTo>
                      <a:pt x="625" y="288"/>
                    </a:lnTo>
                    <a:lnTo>
                      <a:pt x="810" y="101"/>
                    </a:lnTo>
                    <a:lnTo>
                      <a:pt x="810" y="16"/>
                    </a:lnTo>
                    <a:lnTo>
                      <a:pt x="794" y="6"/>
                    </a:lnTo>
                    <a:lnTo>
                      <a:pt x="769" y="0"/>
                    </a:lnTo>
                    <a:lnTo>
                      <a:pt x="728" y="12"/>
                    </a:lnTo>
                    <a:lnTo>
                      <a:pt x="728" y="37"/>
                    </a:lnTo>
                    <a:lnTo>
                      <a:pt x="559" y="43"/>
                    </a:lnTo>
                    <a:lnTo>
                      <a:pt x="459" y="101"/>
                    </a:lnTo>
                    <a:lnTo>
                      <a:pt x="463" y="62"/>
                    </a:lnTo>
                    <a:lnTo>
                      <a:pt x="426" y="58"/>
                    </a:lnTo>
                    <a:lnTo>
                      <a:pt x="399" y="101"/>
                    </a:lnTo>
                    <a:lnTo>
                      <a:pt x="407" y="58"/>
                    </a:lnTo>
                    <a:lnTo>
                      <a:pt x="384" y="43"/>
                    </a:lnTo>
                    <a:lnTo>
                      <a:pt x="370" y="62"/>
                    </a:lnTo>
                    <a:lnTo>
                      <a:pt x="323" y="22"/>
                    </a:lnTo>
                    <a:lnTo>
                      <a:pt x="284" y="140"/>
                    </a:lnTo>
                    <a:lnTo>
                      <a:pt x="317" y="210"/>
                    </a:lnTo>
                    <a:lnTo>
                      <a:pt x="238" y="201"/>
                    </a:lnTo>
                    <a:lnTo>
                      <a:pt x="222" y="269"/>
                    </a:lnTo>
                    <a:lnTo>
                      <a:pt x="304" y="362"/>
                    </a:lnTo>
                    <a:lnTo>
                      <a:pt x="236" y="341"/>
                    </a:lnTo>
                    <a:lnTo>
                      <a:pt x="218" y="362"/>
                    </a:lnTo>
                    <a:lnTo>
                      <a:pt x="175" y="362"/>
                    </a:lnTo>
                    <a:lnTo>
                      <a:pt x="111" y="387"/>
                    </a:lnTo>
                    <a:lnTo>
                      <a:pt x="160" y="452"/>
                    </a:lnTo>
                    <a:lnTo>
                      <a:pt x="127" y="473"/>
                    </a:lnTo>
                    <a:lnTo>
                      <a:pt x="197" y="530"/>
                    </a:lnTo>
                    <a:lnTo>
                      <a:pt x="175" y="551"/>
                    </a:lnTo>
                    <a:lnTo>
                      <a:pt x="103" y="498"/>
                    </a:lnTo>
                    <a:lnTo>
                      <a:pt x="119" y="607"/>
                    </a:lnTo>
                    <a:lnTo>
                      <a:pt x="204" y="598"/>
                    </a:lnTo>
                    <a:lnTo>
                      <a:pt x="148" y="633"/>
                    </a:lnTo>
                    <a:lnTo>
                      <a:pt x="218" y="666"/>
                    </a:lnTo>
                    <a:lnTo>
                      <a:pt x="160" y="701"/>
                    </a:lnTo>
                    <a:lnTo>
                      <a:pt x="214" y="722"/>
                    </a:lnTo>
                    <a:lnTo>
                      <a:pt x="123" y="738"/>
                    </a:lnTo>
                    <a:lnTo>
                      <a:pt x="144" y="781"/>
                    </a:lnTo>
                    <a:lnTo>
                      <a:pt x="107" y="771"/>
                    </a:lnTo>
                    <a:lnTo>
                      <a:pt x="90" y="833"/>
                    </a:lnTo>
                    <a:lnTo>
                      <a:pt x="156" y="833"/>
                    </a:lnTo>
                    <a:lnTo>
                      <a:pt x="107" y="880"/>
                    </a:lnTo>
                    <a:lnTo>
                      <a:pt x="70" y="880"/>
                    </a:lnTo>
                    <a:lnTo>
                      <a:pt x="0" y="907"/>
                    </a:lnTo>
                    <a:lnTo>
                      <a:pt x="97" y="923"/>
                    </a:lnTo>
                    <a:lnTo>
                      <a:pt x="152" y="907"/>
                    </a:lnTo>
                    <a:lnTo>
                      <a:pt x="204" y="917"/>
                    </a:lnTo>
                    <a:lnTo>
                      <a:pt x="97" y="948"/>
                    </a:lnTo>
                    <a:lnTo>
                      <a:pt x="55" y="948"/>
                    </a:lnTo>
                    <a:lnTo>
                      <a:pt x="144" y="1001"/>
                    </a:lnTo>
                    <a:lnTo>
                      <a:pt x="300" y="876"/>
                    </a:lnTo>
                    <a:lnTo>
                      <a:pt x="284" y="956"/>
                    </a:lnTo>
                    <a:lnTo>
                      <a:pt x="210" y="983"/>
                    </a:lnTo>
                    <a:lnTo>
                      <a:pt x="238" y="1001"/>
                    </a:lnTo>
                    <a:lnTo>
                      <a:pt x="201" y="1016"/>
                    </a:lnTo>
                    <a:lnTo>
                      <a:pt x="292" y="1028"/>
                    </a:lnTo>
                    <a:lnTo>
                      <a:pt x="263" y="1047"/>
                    </a:lnTo>
                    <a:lnTo>
                      <a:pt x="165" y="1063"/>
                    </a:lnTo>
                    <a:lnTo>
                      <a:pt x="175" y="1193"/>
                    </a:lnTo>
                    <a:lnTo>
                      <a:pt x="130" y="1273"/>
                    </a:lnTo>
                    <a:lnTo>
                      <a:pt x="156" y="1273"/>
                    </a:lnTo>
                    <a:lnTo>
                      <a:pt x="165" y="1355"/>
                    </a:lnTo>
                    <a:lnTo>
                      <a:pt x="93" y="1550"/>
                    </a:lnTo>
                    <a:lnTo>
                      <a:pt x="160" y="1555"/>
                    </a:lnTo>
                    <a:lnTo>
                      <a:pt x="193" y="1368"/>
                    </a:lnTo>
                    <a:lnTo>
                      <a:pt x="228" y="1351"/>
                    </a:lnTo>
                    <a:lnTo>
                      <a:pt x="201" y="1248"/>
                    </a:lnTo>
                    <a:lnTo>
                      <a:pt x="304" y="1133"/>
                    </a:lnTo>
                    <a:lnTo>
                      <a:pt x="243" y="1240"/>
                    </a:lnTo>
                    <a:lnTo>
                      <a:pt x="243" y="1308"/>
                    </a:lnTo>
                    <a:lnTo>
                      <a:pt x="280" y="1252"/>
                    </a:lnTo>
                    <a:lnTo>
                      <a:pt x="308" y="1295"/>
                    </a:lnTo>
                    <a:lnTo>
                      <a:pt x="350" y="1180"/>
                    </a:lnTo>
                    <a:lnTo>
                      <a:pt x="432" y="1283"/>
                    </a:lnTo>
                    <a:lnTo>
                      <a:pt x="350" y="1273"/>
                    </a:lnTo>
                    <a:lnTo>
                      <a:pt x="350" y="1382"/>
                    </a:lnTo>
                    <a:lnTo>
                      <a:pt x="417" y="1483"/>
                    </a:lnTo>
                    <a:lnTo>
                      <a:pt x="341" y="1567"/>
                    </a:lnTo>
                    <a:lnTo>
                      <a:pt x="319" y="1631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519" y="-600"/>
                <a:ext cx="271" cy="354"/>
              </a:xfrm>
              <a:custGeom>
                <a:avLst/>
                <a:gdLst>
                  <a:gd name="T0" fmla="*/ 220 w 271"/>
                  <a:gd name="T1" fmla="*/ 0 h 354"/>
                  <a:gd name="T2" fmla="*/ 271 w 271"/>
                  <a:gd name="T3" fmla="*/ 119 h 354"/>
                  <a:gd name="T4" fmla="*/ 178 w 271"/>
                  <a:gd name="T5" fmla="*/ 209 h 354"/>
                  <a:gd name="T6" fmla="*/ 255 w 271"/>
                  <a:gd name="T7" fmla="*/ 232 h 354"/>
                  <a:gd name="T8" fmla="*/ 181 w 271"/>
                  <a:gd name="T9" fmla="*/ 286 h 354"/>
                  <a:gd name="T10" fmla="*/ 127 w 271"/>
                  <a:gd name="T11" fmla="*/ 228 h 354"/>
                  <a:gd name="T12" fmla="*/ 119 w 271"/>
                  <a:gd name="T13" fmla="*/ 341 h 354"/>
                  <a:gd name="T14" fmla="*/ 59 w 271"/>
                  <a:gd name="T15" fmla="*/ 354 h 354"/>
                  <a:gd name="T16" fmla="*/ 0 w 271"/>
                  <a:gd name="T17" fmla="*/ 292 h 354"/>
                  <a:gd name="T18" fmla="*/ 78 w 271"/>
                  <a:gd name="T19" fmla="*/ 282 h 354"/>
                  <a:gd name="T20" fmla="*/ 53 w 271"/>
                  <a:gd name="T21" fmla="*/ 222 h 354"/>
                  <a:gd name="T22" fmla="*/ 16 w 271"/>
                  <a:gd name="T23" fmla="*/ 203 h 354"/>
                  <a:gd name="T24" fmla="*/ 78 w 271"/>
                  <a:gd name="T25" fmla="*/ 119 h 354"/>
                  <a:gd name="T26" fmla="*/ 113 w 271"/>
                  <a:gd name="T27" fmla="*/ 187 h 354"/>
                  <a:gd name="T28" fmla="*/ 201 w 271"/>
                  <a:gd name="T29" fmla="*/ 64 h 354"/>
                  <a:gd name="T30" fmla="*/ 220 w 271"/>
                  <a:gd name="T31" fmla="*/ 0 h 354"/>
                  <a:gd name="T32" fmla="*/ 220 w 271"/>
                  <a:gd name="T33" fmla="*/ 0 h 3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1"/>
                  <a:gd name="T52" fmla="*/ 0 h 354"/>
                  <a:gd name="T53" fmla="*/ 271 w 271"/>
                  <a:gd name="T54" fmla="*/ 354 h 3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1" h="354">
                    <a:moveTo>
                      <a:pt x="220" y="0"/>
                    </a:moveTo>
                    <a:lnTo>
                      <a:pt x="271" y="119"/>
                    </a:lnTo>
                    <a:lnTo>
                      <a:pt x="178" y="209"/>
                    </a:lnTo>
                    <a:lnTo>
                      <a:pt x="255" y="232"/>
                    </a:lnTo>
                    <a:lnTo>
                      <a:pt x="181" y="286"/>
                    </a:lnTo>
                    <a:lnTo>
                      <a:pt x="127" y="228"/>
                    </a:lnTo>
                    <a:lnTo>
                      <a:pt x="119" y="341"/>
                    </a:lnTo>
                    <a:lnTo>
                      <a:pt x="59" y="354"/>
                    </a:lnTo>
                    <a:lnTo>
                      <a:pt x="0" y="292"/>
                    </a:lnTo>
                    <a:lnTo>
                      <a:pt x="78" y="282"/>
                    </a:lnTo>
                    <a:lnTo>
                      <a:pt x="53" y="222"/>
                    </a:lnTo>
                    <a:lnTo>
                      <a:pt x="16" y="203"/>
                    </a:lnTo>
                    <a:lnTo>
                      <a:pt x="78" y="119"/>
                    </a:lnTo>
                    <a:lnTo>
                      <a:pt x="113" y="187"/>
                    </a:lnTo>
                    <a:lnTo>
                      <a:pt x="201" y="64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465" y="-224"/>
                <a:ext cx="105" cy="259"/>
              </a:xfrm>
              <a:custGeom>
                <a:avLst/>
                <a:gdLst>
                  <a:gd name="T0" fmla="*/ 31 w 105"/>
                  <a:gd name="T1" fmla="*/ 0 h 259"/>
                  <a:gd name="T2" fmla="*/ 105 w 105"/>
                  <a:gd name="T3" fmla="*/ 37 h 259"/>
                  <a:gd name="T4" fmla="*/ 39 w 105"/>
                  <a:gd name="T5" fmla="*/ 113 h 259"/>
                  <a:gd name="T6" fmla="*/ 66 w 105"/>
                  <a:gd name="T7" fmla="*/ 259 h 259"/>
                  <a:gd name="T8" fmla="*/ 12 w 105"/>
                  <a:gd name="T9" fmla="*/ 241 h 259"/>
                  <a:gd name="T10" fmla="*/ 0 w 105"/>
                  <a:gd name="T11" fmla="*/ 97 h 259"/>
                  <a:gd name="T12" fmla="*/ 47 w 105"/>
                  <a:gd name="T13" fmla="*/ 51 h 259"/>
                  <a:gd name="T14" fmla="*/ 31 w 105"/>
                  <a:gd name="T15" fmla="*/ 0 h 259"/>
                  <a:gd name="T16" fmla="*/ 31 w 105"/>
                  <a:gd name="T17" fmla="*/ 0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5"/>
                  <a:gd name="T28" fmla="*/ 0 h 259"/>
                  <a:gd name="T29" fmla="*/ 105 w 105"/>
                  <a:gd name="T30" fmla="*/ 259 h 2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5" h="259">
                    <a:moveTo>
                      <a:pt x="31" y="0"/>
                    </a:moveTo>
                    <a:lnTo>
                      <a:pt x="105" y="37"/>
                    </a:lnTo>
                    <a:lnTo>
                      <a:pt x="39" y="113"/>
                    </a:lnTo>
                    <a:lnTo>
                      <a:pt x="66" y="259"/>
                    </a:lnTo>
                    <a:lnTo>
                      <a:pt x="12" y="241"/>
                    </a:lnTo>
                    <a:lnTo>
                      <a:pt x="0" y="97"/>
                    </a:lnTo>
                    <a:lnTo>
                      <a:pt x="47" y="51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2617" y="-214"/>
                <a:ext cx="257" cy="313"/>
              </a:xfrm>
              <a:custGeom>
                <a:avLst/>
                <a:gdLst>
                  <a:gd name="T0" fmla="*/ 122 w 257"/>
                  <a:gd name="T1" fmla="*/ 0 h 313"/>
                  <a:gd name="T2" fmla="*/ 107 w 257"/>
                  <a:gd name="T3" fmla="*/ 93 h 313"/>
                  <a:gd name="T4" fmla="*/ 46 w 257"/>
                  <a:gd name="T5" fmla="*/ 44 h 313"/>
                  <a:gd name="T6" fmla="*/ 0 w 257"/>
                  <a:gd name="T7" fmla="*/ 128 h 313"/>
                  <a:gd name="T8" fmla="*/ 95 w 257"/>
                  <a:gd name="T9" fmla="*/ 146 h 313"/>
                  <a:gd name="T10" fmla="*/ 60 w 257"/>
                  <a:gd name="T11" fmla="*/ 212 h 313"/>
                  <a:gd name="T12" fmla="*/ 204 w 257"/>
                  <a:gd name="T13" fmla="*/ 235 h 313"/>
                  <a:gd name="T14" fmla="*/ 152 w 257"/>
                  <a:gd name="T15" fmla="*/ 313 h 313"/>
                  <a:gd name="T16" fmla="*/ 257 w 257"/>
                  <a:gd name="T17" fmla="*/ 235 h 313"/>
                  <a:gd name="T18" fmla="*/ 257 w 257"/>
                  <a:gd name="T19" fmla="*/ 194 h 313"/>
                  <a:gd name="T20" fmla="*/ 157 w 257"/>
                  <a:gd name="T21" fmla="*/ 155 h 313"/>
                  <a:gd name="T22" fmla="*/ 169 w 257"/>
                  <a:gd name="T23" fmla="*/ 62 h 313"/>
                  <a:gd name="T24" fmla="*/ 122 w 257"/>
                  <a:gd name="T25" fmla="*/ 0 h 313"/>
                  <a:gd name="T26" fmla="*/ 122 w 257"/>
                  <a:gd name="T27" fmla="*/ 0 h 3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57"/>
                  <a:gd name="T43" fmla="*/ 0 h 313"/>
                  <a:gd name="T44" fmla="*/ 257 w 257"/>
                  <a:gd name="T45" fmla="*/ 313 h 31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57" h="313">
                    <a:moveTo>
                      <a:pt x="122" y="0"/>
                    </a:moveTo>
                    <a:lnTo>
                      <a:pt x="107" y="93"/>
                    </a:lnTo>
                    <a:lnTo>
                      <a:pt x="46" y="44"/>
                    </a:lnTo>
                    <a:lnTo>
                      <a:pt x="0" y="128"/>
                    </a:lnTo>
                    <a:lnTo>
                      <a:pt x="95" y="146"/>
                    </a:lnTo>
                    <a:lnTo>
                      <a:pt x="60" y="212"/>
                    </a:lnTo>
                    <a:lnTo>
                      <a:pt x="204" y="235"/>
                    </a:lnTo>
                    <a:lnTo>
                      <a:pt x="152" y="313"/>
                    </a:lnTo>
                    <a:lnTo>
                      <a:pt x="257" y="235"/>
                    </a:lnTo>
                    <a:lnTo>
                      <a:pt x="257" y="194"/>
                    </a:lnTo>
                    <a:lnTo>
                      <a:pt x="157" y="155"/>
                    </a:lnTo>
                    <a:lnTo>
                      <a:pt x="169" y="62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2646" y="278"/>
                <a:ext cx="234" cy="195"/>
              </a:xfrm>
              <a:custGeom>
                <a:avLst/>
                <a:gdLst>
                  <a:gd name="T0" fmla="*/ 121 w 234"/>
                  <a:gd name="T1" fmla="*/ 0 h 195"/>
                  <a:gd name="T2" fmla="*/ 119 w 234"/>
                  <a:gd name="T3" fmla="*/ 43 h 195"/>
                  <a:gd name="T4" fmla="*/ 234 w 234"/>
                  <a:gd name="T5" fmla="*/ 82 h 195"/>
                  <a:gd name="T6" fmla="*/ 136 w 234"/>
                  <a:gd name="T7" fmla="*/ 195 h 195"/>
                  <a:gd name="T8" fmla="*/ 0 w 234"/>
                  <a:gd name="T9" fmla="*/ 117 h 195"/>
                  <a:gd name="T10" fmla="*/ 121 w 234"/>
                  <a:gd name="T11" fmla="*/ 142 h 195"/>
                  <a:gd name="T12" fmla="*/ 148 w 234"/>
                  <a:gd name="T13" fmla="*/ 97 h 195"/>
                  <a:gd name="T14" fmla="*/ 78 w 234"/>
                  <a:gd name="T15" fmla="*/ 53 h 195"/>
                  <a:gd name="T16" fmla="*/ 121 w 234"/>
                  <a:gd name="T17" fmla="*/ 0 h 195"/>
                  <a:gd name="T18" fmla="*/ 121 w 234"/>
                  <a:gd name="T19" fmla="*/ 0 h 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4"/>
                  <a:gd name="T31" fmla="*/ 0 h 195"/>
                  <a:gd name="T32" fmla="*/ 234 w 234"/>
                  <a:gd name="T33" fmla="*/ 195 h 1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4" h="195">
                    <a:moveTo>
                      <a:pt x="121" y="0"/>
                    </a:moveTo>
                    <a:lnTo>
                      <a:pt x="119" y="43"/>
                    </a:lnTo>
                    <a:lnTo>
                      <a:pt x="234" y="82"/>
                    </a:lnTo>
                    <a:lnTo>
                      <a:pt x="136" y="195"/>
                    </a:lnTo>
                    <a:lnTo>
                      <a:pt x="0" y="117"/>
                    </a:lnTo>
                    <a:lnTo>
                      <a:pt x="121" y="142"/>
                    </a:lnTo>
                    <a:lnTo>
                      <a:pt x="148" y="97"/>
                    </a:lnTo>
                    <a:lnTo>
                      <a:pt x="78" y="53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2623" y="518"/>
                <a:ext cx="221" cy="231"/>
              </a:xfrm>
              <a:custGeom>
                <a:avLst/>
                <a:gdLst>
                  <a:gd name="T0" fmla="*/ 210 w 221"/>
                  <a:gd name="T1" fmla="*/ 0 h 231"/>
                  <a:gd name="T2" fmla="*/ 221 w 221"/>
                  <a:gd name="T3" fmla="*/ 109 h 231"/>
                  <a:gd name="T4" fmla="*/ 144 w 221"/>
                  <a:gd name="T5" fmla="*/ 128 h 231"/>
                  <a:gd name="T6" fmla="*/ 167 w 221"/>
                  <a:gd name="T7" fmla="*/ 208 h 231"/>
                  <a:gd name="T8" fmla="*/ 66 w 221"/>
                  <a:gd name="T9" fmla="*/ 231 h 231"/>
                  <a:gd name="T10" fmla="*/ 97 w 221"/>
                  <a:gd name="T11" fmla="*/ 157 h 231"/>
                  <a:gd name="T12" fmla="*/ 0 w 221"/>
                  <a:gd name="T13" fmla="*/ 157 h 231"/>
                  <a:gd name="T14" fmla="*/ 171 w 221"/>
                  <a:gd name="T15" fmla="*/ 73 h 231"/>
                  <a:gd name="T16" fmla="*/ 210 w 221"/>
                  <a:gd name="T17" fmla="*/ 0 h 231"/>
                  <a:gd name="T18" fmla="*/ 210 w 221"/>
                  <a:gd name="T19" fmla="*/ 0 h 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1"/>
                  <a:gd name="T31" fmla="*/ 0 h 231"/>
                  <a:gd name="T32" fmla="*/ 221 w 221"/>
                  <a:gd name="T33" fmla="*/ 231 h 2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1" h="231">
                    <a:moveTo>
                      <a:pt x="210" y="0"/>
                    </a:moveTo>
                    <a:lnTo>
                      <a:pt x="221" y="109"/>
                    </a:lnTo>
                    <a:lnTo>
                      <a:pt x="144" y="128"/>
                    </a:lnTo>
                    <a:lnTo>
                      <a:pt x="167" y="208"/>
                    </a:lnTo>
                    <a:lnTo>
                      <a:pt x="66" y="231"/>
                    </a:lnTo>
                    <a:lnTo>
                      <a:pt x="97" y="157"/>
                    </a:lnTo>
                    <a:lnTo>
                      <a:pt x="0" y="157"/>
                    </a:lnTo>
                    <a:lnTo>
                      <a:pt x="171" y="7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2975" y="720"/>
                <a:ext cx="89" cy="123"/>
              </a:xfrm>
              <a:custGeom>
                <a:avLst/>
                <a:gdLst>
                  <a:gd name="T0" fmla="*/ 15 w 89"/>
                  <a:gd name="T1" fmla="*/ 0 h 123"/>
                  <a:gd name="T2" fmla="*/ 0 w 89"/>
                  <a:gd name="T3" fmla="*/ 123 h 123"/>
                  <a:gd name="T4" fmla="*/ 89 w 89"/>
                  <a:gd name="T5" fmla="*/ 119 h 123"/>
                  <a:gd name="T6" fmla="*/ 15 w 89"/>
                  <a:gd name="T7" fmla="*/ 0 h 123"/>
                  <a:gd name="T8" fmla="*/ 15 w 89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123"/>
                  <a:gd name="T17" fmla="*/ 89 w 8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123">
                    <a:moveTo>
                      <a:pt x="15" y="0"/>
                    </a:moveTo>
                    <a:lnTo>
                      <a:pt x="0" y="123"/>
                    </a:lnTo>
                    <a:lnTo>
                      <a:pt x="89" y="11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3502" y="-781"/>
                <a:ext cx="55" cy="68"/>
              </a:xfrm>
              <a:custGeom>
                <a:avLst/>
                <a:gdLst>
                  <a:gd name="T0" fmla="*/ 0 w 55"/>
                  <a:gd name="T1" fmla="*/ 0 h 68"/>
                  <a:gd name="T2" fmla="*/ 53 w 55"/>
                  <a:gd name="T3" fmla="*/ 68 h 68"/>
                  <a:gd name="T4" fmla="*/ 55 w 55"/>
                  <a:gd name="T5" fmla="*/ 27 h 68"/>
                  <a:gd name="T6" fmla="*/ 0 w 55"/>
                  <a:gd name="T7" fmla="*/ 0 h 68"/>
                  <a:gd name="T8" fmla="*/ 0 w 55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68"/>
                  <a:gd name="T17" fmla="*/ 55 w 5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68">
                    <a:moveTo>
                      <a:pt x="0" y="0"/>
                    </a:moveTo>
                    <a:lnTo>
                      <a:pt x="53" y="68"/>
                    </a:lnTo>
                    <a:lnTo>
                      <a:pt x="55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3502" y="-880"/>
                <a:ext cx="180" cy="115"/>
              </a:xfrm>
              <a:custGeom>
                <a:avLst/>
                <a:gdLst>
                  <a:gd name="T0" fmla="*/ 32 w 180"/>
                  <a:gd name="T1" fmla="*/ 0 h 115"/>
                  <a:gd name="T2" fmla="*/ 0 w 180"/>
                  <a:gd name="T3" fmla="*/ 80 h 115"/>
                  <a:gd name="T4" fmla="*/ 53 w 180"/>
                  <a:gd name="T5" fmla="*/ 56 h 115"/>
                  <a:gd name="T6" fmla="*/ 49 w 180"/>
                  <a:gd name="T7" fmla="*/ 101 h 115"/>
                  <a:gd name="T8" fmla="*/ 100 w 180"/>
                  <a:gd name="T9" fmla="*/ 78 h 115"/>
                  <a:gd name="T10" fmla="*/ 164 w 180"/>
                  <a:gd name="T11" fmla="*/ 115 h 115"/>
                  <a:gd name="T12" fmla="*/ 180 w 180"/>
                  <a:gd name="T13" fmla="*/ 64 h 115"/>
                  <a:gd name="T14" fmla="*/ 90 w 180"/>
                  <a:gd name="T15" fmla="*/ 56 h 115"/>
                  <a:gd name="T16" fmla="*/ 92 w 180"/>
                  <a:gd name="T17" fmla="*/ 8 h 115"/>
                  <a:gd name="T18" fmla="*/ 32 w 180"/>
                  <a:gd name="T19" fmla="*/ 0 h 115"/>
                  <a:gd name="T20" fmla="*/ 32 w 180"/>
                  <a:gd name="T21" fmla="*/ 0 h 1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0"/>
                  <a:gd name="T34" fmla="*/ 0 h 115"/>
                  <a:gd name="T35" fmla="*/ 180 w 180"/>
                  <a:gd name="T36" fmla="*/ 115 h 1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0" h="115">
                    <a:moveTo>
                      <a:pt x="32" y="0"/>
                    </a:moveTo>
                    <a:lnTo>
                      <a:pt x="0" y="80"/>
                    </a:lnTo>
                    <a:lnTo>
                      <a:pt x="53" y="56"/>
                    </a:lnTo>
                    <a:lnTo>
                      <a:pt x="49" y="101"/>
                    </a:lnTo>
                    <a:lnTo>
                      <a:pt x="100" y="78"/>
                    </a:lnTo>
                    <a:lnTo>
                      <a:pt x="164" y="115"/>
                    </a:lnTo>
                    <a:lnTo>
                      <a:pt x="180" y="64"/>
                    </a:lnTo>
                    <a:lnTo>
                      <a:pt x="90" y="56"/>
                    </a:lnTo>
                    <a:lnTo>
                      <a:pt x="9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3592" y="-929"/>
                <a:ext cx="31" cy="33"/>
              </a:xfrm>
              <a:custGeom>
                <a:avLst/>
                <a:gdLst>
                  <a:gd name="T0" fmla="*/ 2 w 31"/>
                  <a:gd name="T1" fmla="*/ 0 h 33"/>
                  <a:gd name="T2" fmla="*/ 0 w 31"/>
                  <a:gd name="T3" fmla="*/ 33 h 33"/>
                  <a:gd name="T4" fmla="*/ 31 w 31"/>
                  <a:gd name="T5" fmla="*/ 26 h 33"/>
                  <a:gd name="T6" fmla="*/ 2 w 31"/>
                  <a:gd name="T7" fmla="*/ 0 h 33"/>
                  <a:gd name="T8" fmla="*/ 2 w 3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3"/>
                  <a:gd name="T17" fmla="*/ 31 w 3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3">
                    <a:moveTo>
                      <a:pt x="2" y="0"/>
                    </a:moveTo>
                    <a:lnTo>
                      <a:pt x="0" y="33"/>
                    </a:lnTo>
                    <a:lnTo>
                      <a:pt x="31" y="2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auto">
              <a:xfrm>
                <a:off x="3617" y="-870"/>
                <a:ext cx="49" cy="33"/>
              </a:xfrm>
              <a:custGeom>
                <a:avLst/>
                <a:gdLst>
                  <a:gd name="T0" fmla="*/ 18 w 49"/>
                  <a:gd name="T1" fmla="*/ 0 h 33"/>
                  <a:gd name="T2" fmla="*/ 0 w 49"/>
                  <a:gd name="T3" fmla="*/ 33 h 33"/>
                  <a:gd name="T4" fmla="*/ 49 w 49"/>
                  <a:gd name="T5" fmla="*/ 31 h 33"/>
                  <a:gd name="T6" fmla="*/ 18 w 49"/>
                  <a:gd name="T7" fmla="*/ 0 h 33"/>
                  <a:gd name="T8" fmla="*/ 18 w 49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18" y="0"/>
                    </a:moveTo>
                    <a:lnTo>
                      <a:pt x="0" y="33"/>
                    </a:lnTo>
                    <a:lnTo>
                      <a:pt x="49" y="3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3604" y="-995"/>
                <a:ext cx="27" cy="78"/>
              </a:xfrm>
              <a:custGeom>
                <a:avLst/>
                <a:gdLst>
                  <a:gd name="T0" fmla="*/ 13 w 27"/>
                  <a:gd name="T1" fmla="*/ 0 h 78"/>
                  <a:gd name="T2" fmla="*/ 0 w 27"/>
                  <a:gd name="T3" fmla="*/ 27 h 78"/>
                  <a:gd name="T4" fmla="*/ 27 w 27"/>
                  <a:gd name="T5" fmla="*/ 78 h 78"/>
                  <a:gd name="T6" fmla="*/ 13 w 27"/>
                  <a:gd name="T7" fmla="*/ 0 h 78"/>
                  <a:gd name="T8" fmla="*/ 13 w 2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8"/>
                  <a:gd name="T17" fmla="*/ 27 w 2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8">
                    <a:moveTo>
                      <a:pt x="13" y="0"/>
                    </a:moveTo>
                    <a:lnTo>
                      <a:pt x="0" y="27"/>
                    </a:lnTo>
                    <a:lnTo>
                      <a:pt x="27" y="7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3647" y="-954"/>
                <a:ext cx="23" cy="74"/>
              </a:xfrm>
              <a:custGeom>
                <a:avLst/>
                <a:gdLst>
                  <a:gd name="T0" fmla="*/ 23 w 23"/>
                  <a:gd name="T1" fmla="*/ 0 h 74"/>
                  <a:gd name="T2" fmla="*/ 0 w 23"/>
                  <a:gd name="T3" fmla="*/ 51 h 74"/>
                  <a:gd name="T4" fmla="*/ 19 w 23"/>
                  <a:gd name="T5" fmla="*/ 74 h 74"/>
                  <a:gd name="T6" fmla="*/ 23 w 23"/>
                  <a:gd name="T7" fmla="*/ 0 h 74"/>
                  <a:gd name="T8" fmla="*/ 23 w 23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74"/>
                  <a:gd name="T17" fmla="*/ 23 w 23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74">
                    <a:moveTo>
                      <a:pt x="23" y="0"/>
                    </a:moveTo>
                    <a:lnTo>
                      <a:pt x="0" y="51"/>
                    </a:lnTo>
                    <a:lnTo>
                      <a:pt x="19" y="7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3680" y="-900"/>
                <a:ext cx="39" cy="61"/>
              </a:xfrm>
              <a:custGeom>
                <a:avLst/>
                <a:gdLst>
                  <a:gd name="T0" fmla="*/ 39 w 39"/>
                  <a:gd name="T1" fmla="*/ 0 h 61"/>
                  <a:gd name="T2" fmla="*/ 0 w 39"/>
                  <a:gd name="T3" fmla="*/ 30 h 61"/>
                  <a:gd name="T4" fmla="*/ 13 w 39"/>
                  <a:gd name="T5" fmla="*/ 61 h 61"/>
                  <a:gd name="T6" fmla="*/ 29 w 39"/>
                  <a:gd name="T7" fmla="*/ 32 h 61"/>
                  <a:gd name="T8" fmla="*/ 39 w 39"/>
                  <a:gd name="T9" fmla="*/ 0 h 61"/>
                  <a:gd name="T10" fmla="*/ 39 w 39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61"/>
                  <a:gd name="T20" fmla="*/ 39 w 3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61">
                    <a:moveTo>
                      <a:pt x="39" y="0"/>
                    </a:moveTo>
                    <a:lnTo>
                      <a:pt x="0" y="30"/>
                    </a:lnTo>
                    <a:lnTo>
                      <a:pt x="13" y="61"/>
                    </a:lnTo>
                    <a:lnTo>
                      <a:pt x="29" y="3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3684" y="-972"/>
                <a:ext cx="48" cy="59"/>
              </a:xfrm>
              <a:custGeom>
                <a:avLst/>
                <a:gdLst>
                  <a:gd name="T0" fmla="*/ 0 w 48"/>
                  <a:gd name="T1" fmla="*/ 0 h 59"/>
                  <a:gd name="T2" fmla="*/ 5 w 48"/>
                  <a:gd name="T3" fmla="*/ 59 h 59"/>
                  <a:gd name="T4" fmla="*/ 48 w 48"/>
                  <a:gd name="T5" fmla="*/ 51 h 59"/>
                  <a:gd name="T6" fmla="*/ 0 w 48"/>
                  <a:gd name="T7" fmla="*/ 0 h 59"/>
                  <a:gd name="T8" fmla="*/ 0 w 48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59"/>
                  <a:gd name="T17" fmla="*/ 48 w 48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59">
                    <a:moveTo>
                      <a:pt x="0" y="0"/>
                    </a:moveTo>
                    <a:lnTo>
                      <a:pt x="5" y="59"/>
                    </a:lnTo>
                    <a:lnTo>
                      <a:pt x="48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3709" y="-987"/>
                <a:ext cx="23" cy="31"/>
              </a:xfrm>
              <a:custGeom>
                <a:avLst/>
                <a:gdLst>
                  <a:gd name="T0" fmla="*/ 0 w 23"/>
                  <a:gd name="T1" fmla="*/ 0 h 31"/>
                  <a:gd name="T2" fmla="*/ 8 w 23"/>
                  <a:gd name="T3" fmla="*/ 31 h 31"/>
                  <a:gd name="T4" fmla="*/ 23 w 23"/>
                  <a:gd name="T5" fmla="*/ 27 h 31"/>
                  <a:gd name="T6" fmla="*/ 0 w 23"/>
                  <a:gd name="T7" fmla="*/ 0 h 31"/>
                  <a:gd name="T8" fmla="*/ 0 w 2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1"/>
                  <a:gd name="T17" fmla="*/ 23 w 23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1">
                    <a:moveTo>
                      <a:pt x="0" y="0"/>
                    </a:moveTo>
                    <a:lnTo>
                      <a:pt x="8" y="31"/>
                    </a:lnTo>
                    <a:lnTo>
                      <a:pt x="23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3576" y="-775"/>
                <a:ext cx="30" cy="86"/>
              </a:xfrm>
              <a:custGeom>
                <a:avLst/>
                <a:gdLst>
                  <a:gd name="T0" fmla="*/ 30 w 30"/>
                  <a:gd name="T1" fmla="*/ 0 h 86"/>
                  <a:gd name="T2" fmla="*/ 0 w 30"/>
                  <a:gd name="T3" fmla="*/ 47 h 86"/>
                  <a:gd name="T4" fmla="*/ 24 w 30"/>
                  <a:gd name="T5" fmla="*/ 86 h 86"/>
                  <a:gd name="T6" fmla="*/ 30 w 30"/>
                  <a:gd name="T7" fmla="*/ 0 h 86"/>
                  <a:gd name="T8" fmla="*/ 30 w 30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86"/>
                  <a:gd name="T17" fmla="*/ 30 w 30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86">
                    <a:moveTo>
                      <a:pt x="30" y="0"/>
                    </a:moveTo>
                    <a:lnTo>
                      <a:pt x="0" y="47"/>
                    </a:lnTo>
                    <a:lnTo>
                      <a:pt x="24" y="8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45"/>
              <p:cNvSpPr>
                <a:spLocks/>
              </p:cNvSpPr>
              <p:nvPr/>
            </p:nvSpPr>
            <p:spPr bwMode="auto">
              <a:xfrm>
                <a:off x="2813" y="660"/>
                <a:ext cx="2144" cy="2725"/>
              </a:xfrm>
              <a:custGeom>
                <a:avLst/>
                <a:gdLst>
                  <a:gd name="T0" fmla="*/ 900 w 2144"/>
                  <a:gd name="T1" fmla="*/ 1862 h 2725"/>
                  <a:gd name="T2" fmla="*/ 989 w 2144"/>
                  <a:gd name="T3" fmla="*/ 1880 h 2725"/>
                  <a:gd name="T4" fmla="*/ 797 w 2144"/>
                  <a:gd name="T5" fmla="*/ 2156 h 2725"/>
                  <a:gd name="T6" fmla="*/ 491 w 2144"/>
                  <a:gd name="T7" fmla="*/ 2215 h 2725"/>
                  <a:gd name="T8" fmla="*/ 337 w 2144"/>
                  <a:gd name="T9" fmla="*/ 2345 h 2725"/>
                  <a:gd name="T10" fmla="*/ 197 w 2144"/>
                  <a:gd name="T11" fmla="*/ 2450 h 2725"/>
                  <a:gd name="T12" fmla="*/ 8 w 2144"/>
                  <a:gd name="T13" fmla="*/ 2614 h 2725"/>
                  <a:gd name="T14" fmla="*/ 148 w 2144"/>
                  <a:gd name="T15" fmla="*/ 2725 h 2725"/>
                  <a:gd name="T16" fmla="*/ 211 w 2144"/>
                  <a:gd name="T17" fmla="*/ 2585 h 2725"/>
                  <a:gd name="T18" fmla="*/ 450 w 2144"/>
                  <a:gd name="T19" fmla="*/ 2561 h 2725"/>
                  <a:gd name="T20" fmla="*/ 615 w 2144"/>
                  <a:gd name="T21" fmla="*/ 2590 h 2725"/>
                  <a:gd name="T22" fmla="*/ 678 w 2144"/>
                  <a:gd name="T23" fmla="*/ 2526 h 2725"/>
                  <a:gd name="T24" fmla="*/ 709 w 2144"/>
                  <a:gd name="T25" fmla="*/ 2427 h 2725"/>
                  <a:gd name="T26" fmla="*/ 993 w 2144"/>
                  <a:gd name="T27" fmla="*/ 2419 h 2725"/>
                  <a:gd name="T28" fmla="*/ 1229 w 2144"/>
                  <a:gd name="T29" fmla="*/ 2361 h 2725"/>
                  <a:gd name="T30" fmla="*/ 1410 w 2144"/>
                  <a:gd name="T31" fmla="*/ 2349 h 2725"/>
                  <a:gd name="T32" fmla="*/ 1768 w 2144"/>
                  <a:gd name="T33" fmla="*/ 2337 h 2725"/>
                  <a:gd name="T34" fmla="*/ 1988 w 2144"/>
                  <a:gd name="T35" fmla="*/ 2174 h 2725"/>
                  <a:gd name="T36" fmla="*/ 1937 w 2144"/>
                  <a:gd name="T37" fmla="*/ 2026 h 2725"/>
                  <a:gd name="T38" fmla="*/ 1799 w 2144"/>
                  <a:gd name="T39" fmla="*/ 1975 h 2725"/>
                  <a:gd name="T40" fmla="*/ 1865 w 2144"/>
                  <a:gd name="T41" fmla="*/ 1950 h 2725"/>
                  <a:gd name="T42" fmla="*/ 1967 w 2144"/>
                  <a:gd name="T43" fmla="*/ 1903 h 2725"/>
                  <a:gd name="T44" fmla="*/ 1937 w 2144"/>
                  <a:gd name="T45" fmla="*/ 1810 h 2725"/>
                  <a:gd name="T46" fmla="*/ 1957 w 2144"/>
                  <a:gd name="T47" fmla="*/ 1738 h 2725"/>
                  <a:gd name="T48" fmla="*/ 2095 w 2144"/>
                  <a:gd name="T49" fmla="*/ 1697 h 2725"/>
                  <a:gd name="T50" fmla="*/ 2140 w 2144"/>
                  <a:gd name="T51" fmla="*/ 1407 h 2725"/>
                  <a:gd name="T52" fmla="*/ 1758 w 2144"/>
                  <a:gd name="T53" fmla="*/ 1372 h 2725"/>
                  <a:gd name="T54" fmla="*/ 1676 w 2144"/>
                  <a:gd name="T55" fmla="*/ 1060 h 2725"/>
                  <a:gd name="T56" fmla="*/ 1404 w 2144"/>
                  <a:gd name="T57" fmla="*/ 942 h 2725"/>
                  <a:gd name="T58" fmla="*/ 1558 w 2144"/>
                  <a:gd name="T59" fmla="*/ 811 h 2725"/>
                  <a:gd name="T60" fmla="*/ 1324 w 2144"/>
                  <a:gd name="T61" fmla="*/ 533 h 2725"/>
                  <a:gd name="T62" fmla="*/ 1186 w 2144"/>
                  <a:gd name="T63" fmla="*/ 317 h 2725"/>
                  <a:gd name="T64" fmla="*/ 1026 w 2144"/>
                  <a:gd name="T65" fmla="*/ 42 h 2725"/>
                  <a:gd name="T66" fmla="*/ 763 w 2144"/>
                  <a:gd name="T67" fmla="*/ 408 h 2725"/>
                  <a:gd name="T68" fmla="*/ 612 w 2144"/>
                  <a:gd name="T69" fmla="*/ 622 h 2725"/>
                  <a:gd name="T70" fmla="*/ 853 w 2144"/>
                  <a:gd name="T71" fmla="*/ 730 h 2725"/>
                  <a:gd name="T72" fmla="*/ 791 w 2144"/>
                  <a:gd name="T73" fmla="*/ 957 h 2725"/>
                  <a:gd name="T74" fmla="*/ 812 w 2144"/>
                  <a:gd name="T75" fmla="*/ 1134 h 2725"/>
                  <a:gd name="T76" fmla="*/ 804 w 2144"/>
                  <a:gd name="T77" fmla="*/ 1208 h 2725"/>
                  <a:gd name="T78" fmla="*/ 822 w 2144"/>
                  <a:gd name="T79" fmla="*/ 1389 h 2725"/>
                  <a:gd name="T80" fmla="*/ 798 w 2144"/>
                  <a:gd name="T81" fmla="*/ 1520 h 2725"/>
                  <a:gd name="T82" fmla="*/ 781 w 2144"/>
                  <a:gd name="T83" fmla="*/ 1679 h 272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144"/>
                  <a:gd name="T127" fmla="*/ 0 h 2725"/>
                  <a:gd name="T128" fmla="*/ 2144 w 2144"/>
                  <a:gd name="T129" fmla="*/ 2725 h 272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144" h="2725">
                    <a:moveTo>
                      <a:pt x="760" y="1734"/>
                    </a:moveTo>
                    <a:lnTo>
                      <a:pt x="837" y="1822"/>
                    </a:lnTo>
                    <a:lnTo>
                      <a:pt x="900" y="1862"/>
                    </a:lnTo>
                    <a:lnTo>
                      <a:pt x="900" y="1946"/>
                    </a:lnTo>
                    <a:lnTo>
                      <a:pt x="976" y="1862"/>
                    </a:lnTo>
                    <a:lnTo>
                      <a:pt x="989" y="1880"/>
                    </a:lnTo>
                    <a:lnTo>
                      <a:pt x="888" y="2016"/>
                    </a:lnTo>
                    <a:lnTo>
                      <a:pt x="797" y="2086"/>
                    </a:lnTo>
                    <a:lnTo>
                      <a:pt x="797" y="2156"/>
                    </a:lnTo>
                    <a:lnTo>
                      <a:pt x="604" y="2125"/>
                    </a:lnTo>
                    <a:lnTo>
                      <a:pt x="415" y="2162"/>
                    </a:lnTo>
                    <a:lnTo>
                      <a:pt x="491" y="2215"/>
                    </a:lnTo>
                    <a:lnTo>
                      <a:pt x="419" y="2244"/>
                    </a:lnTo>
                    <a:lnTo>
                      <a:pt x="355" y="2209"/>
                    </a:lnTo>
                    <a:lnTo>
                      <a:pt x="337" y="2345"/>
                    </a:lnTo>
                    <a:lnTo>
                      <a:pt x="261" y="2384"/>
                    </a:lnTo>
                    <a:lnTo>
                      <a:pt x="244" y="2450"/>
                    </a:lnTo>
                    <a:lnTo>
                      <a:pt x="197" y="2450"/>
                    </a:lnTo>
                    <a:lnTo>
                      <a:pt x="148" y="2561"/>
                    </a:lnTo>
                    <a:lnTo>
                      <a:pt x="61" y="2614"/>
                    </a:lnTo>
                    <a:lnTo>
                      <a:pt x="8" y="2614"/>
                    </a:lnTo>
                    <a:lnTo>
                      <a:pt x="0" y="2684"/>
                    </a:lnTo>
                    <a:lnTo>
                      <a:pt x="63" y="2649"/>
                    </a:lnTo>
                    <a:lnTo>
                      <a:pt x="148" y="2725"/>
                    </a:lnTo>
                    <a:lnTo>
                      <a:pt x="183" y="2684"/>
                    </a:lnTo>
                    <a:lnTo>
                      <a:pt x="160" y="2655"/>
                    </a:lnTo>
                    <a:lnTo>
                      <a:pt x="211" y="2585"/>
                    </a:lnTo>
                    <a:lnTo>
                      <a:pt x="244" y="2614"/>
                    </a:lnTo>
                    <a:lnTo>
                      <a:pt x="349" y="2542"/>
                    </a:lnTo>
                    <a:lnTo>
                      <a:pt x="450" y="2561"/>
                    </a:lnTo>
                    <a:lnTo>
                      <a:pt x="446" y="2503"/>
                    </a:lnTo>
                    <a:lnTo>
                      <a:pt x="565" y="2608"/>
                    </a:lnTo>
                    <a:lnTo>
                      <a:pt x="615" y="2590"/>
                    </a:lnTo>
                    <a:lnTo>
                      <a:pt x="615" y="2538"/>
                    </a:lnTo>
                    <a:lnTo>
                      <a:pt x="662" y="2550"/>
                    </a:lnTo>
                    <a:lnTo>
                      <a:pt x="678" y="2526"/>
                    </a:lnTo>
                    <a:lnTo>
                      <a:pt x="645" y="2491"/>
                    </a:lnTo>
                    <a:lnTo>
                      <a:pt x="678" y="2384"/>
                    </a:lnTo>
                    <a:lnTo>
                      <a:pt x="709" y="2427"/>
                    </a:lnTo>
                    <a:lnTo>
                      <a:pt x="861" y="2367"/>
                    </a:lnTo>
                    <a:lnTo>
                      <a:pt x="935" y="2462"/>
                    </a:lnTo>
                    <a:lnTo>
                      <a:pt x="993" y="2419"/>
                    </a:lnTo>
                    <a:lnTo>
                      <a:pt x="1118" y="2433"/>
                    </a:lnTo>
                    <a:lnTo>
                      <a:pt x="1106" y="2372"/>
                    </a:lnTo>
                    <a:lnTo>
                      <a:pt x="1229" y="2361"/>
                    </a:lnTo>
                    <a:lnTo>
                      <a:pt x="1293" y="2326"/>
                    </a:lnTo>
                    <a:lnTo>
                      <a:pt x="1252" y="2273"/>
                    </a:lnTo>
                    <a:lnTo>
                      <a:pt x="1410" y="2349"/>
                    </a:lnTo>
                    <a:lnTo>
                      <a:pt x="1458" y="2308"/>
                    </a:lnTo>
                    <a:lnTo>
                      <a:pt x="1501" y="2332"/>
                    </a:lnTo>
                    <a:lnTo>
                      <a:pt x="1768" y="2337"/>
                    </a:lnTo>
                    <a:lnTo>
                      <a:pt x="1924" y="2226"/>
                    </a:lnTo>
                    <a:lnTo>
                      <a:pt x="1988" y="2250"/>
                    </a:lnTo>
                    <a:lnTo>
                      <a:pt x="1988" y="2174"/>
                    </a:lnTo>
                    <a:lnTo>
                      <a:pt x="2091" y="2115"/>
                    </a:lnTo>
                    <a:lnTo>
                      <a:pt x="2115" y="2005"/>
                    </a:lnTo>
                    <a:lnTo>
                      <a:pt x="1937" y="2026"/>
                    </a:lnTo>
                    <a:lnTo>
                      <a:pt x="1842" y="2005"/>
                    </a:lnTo>
                    <a:lnTo>
                      <a:pt x="1889" y="1979"/>
                    </a:lnTo>
                    <a:lnTo>
                      <a:pt x="1799" y="1975"/>
                    </a:lnTo>
                    <a:lnTo>
                      <a:pt x="1760" y="1991"/>
                    </a:lnTo>
                    <a:lnTo>
                      <a:pt x="1791" y="1962"/>
                    </a:lnTo>
                    <a:lnTo>
                      <a:pt x="1865" y="1950"/>
                    </a:lnTo>
                    <a:lnTo>
                      <a:pt x="1924" y="1950"/>
                    </a:lnTo>
                    <a:lnTo>
                      <a:pt x="1889" y="1892"/>
                    </a:lnTo>
                    <a:lnTo>
                      <a:pt x="1967" y="1903"/>
                    </a:lnTo>
                    <a:lnTo>
                      <a:pt x="1953" y="1851"/>
                    </a:lnTo>
                    <a:lnTo>
                      <a:pt x="1902" y="1833"/>
                    </a:lnTo>
                    <a:lnTo>
                      <a:pt x="1937" y="1810"/>
                    </a:lnTo>
                    <a:lnTo>
                      <a:pt x="2002" y="1833"/>
                    </a:lnTo>
                    <a:lnTo>
                      <a:pt x="2041" y="1773"/>
                    </a:lnTo>
                    <a:lnTo>
                      <a:pt x="1957" y="1738"/>
                    </a:lnTo>
                    <a:lnTo>
                      <a:pt x="2017" y="1734"/>
                    </a:lnTo>
                    <a:lnTo>
                      <a:pt x="2058" y="1751"/>
                    </a:lnTo>
                    <a:lnTo>
                      <a:pt x="2095" y="1697"/>
                    </a:lnTo>
                    <a:lnTo>
                      <a:pt x="2107" y="1679"/>
                    </a:lnTo>
                    <a:lnTo>
                      <a:pt x="2144" y="1498"/>
                    </a:lnTo>
                    <a:lnTo>
                      <a:pt x="2140" y="1407"/>
                    </a:lnTo>
                    <a:lnTo>
                      <a:pt x="2023" y="1288"/>
                    </a:lnTo>
                    <a:lnTo>
                      <a:pt x="1791" y="1277"/>
                    </a:lnTo>
                    <a:lnTo>
                      <a:pt x="1758" y="1372"/>
                    </a:lnTo>
                    <a:lnTo>
                      <a:pt x="1659" y="1321"/>
                    </a:lnTo>
                    <a:lnTo>
                      <a:pt x="1739" y="1214"/>
                    </a:lnTo>
                    <a:lnTo>
                      <a:pt x="1676" y="1060"/>
                    </a:lnTo>
                    <a:lnTo>
                      <a:pt x="1548" y="965"/>
                    </a:lnTo>
                    <a:lnTo>
                      <a:pt x="1439" y="969"/>
                    </a:lnTo>
                    <a:lnTo>
                      <a:pt x="1404" y="942"/>
                    </a:lnTo>
                    <a:lnTo>
                      <a:pt x="1552" y="930"/>
                    </a:lnTo>
                    <a:lnTo>
                      <a:pt x="1680" y="1022"/>
                    </a:lnTo>
                    <a:lnTo>
                      <a:pt x="1558" y="811"/>
                    </a:lnTo>
                    <a:lnTo>
                      <a:pt x="1601" y="753"/>
                    </a:lnTo>
                    <a:lnTo>
                      <a:pt x="1453" y="601"/>
                    </a:lnTo>
                    <a:lnTo>
                      <a:pt x="1324" y="533"/>
                    </a:lnTo>
                    <a:lnTo>
                      <a:pt x="1254" y="554"/>
                    </a:lnTo>
                    <a:lnTo>
                      <a:pt x="1283" y="488"/>
                    </a:lnTo>
                    <a:lnTo>
                      <a:pt x="1186" y="317"/>
                    </a:lnTo>
                    <a:lnTo>
                      <a:pt x="1137" y="89"/>
                    </a:lnTo>
                    <a:lnTo>
                      <a:pt x="1044" y="0"/>
                    </a:lnTo>
                    <a:lnTo>
                      <a:pt x="1026" y="42"/>
                    </a:lnTo>
                    <a:lnTo>
                      <a:pt x="968" y="83"/>
                    </a:lnTo>
                    <a:lnTo>
                      <a:pt x="999" y="181"/>
                    </a:lnTo>
                    <a:lnTo>
                      <a:pt x="763" y="408"/>
                    </a:lnTo>
                    <a:lnTo>
                      <a:pt x="736" y="414"/>
                    </a:lnTo>
                    <a:lnTo>
                      <a:pt x="678" y="436"/>
                    </a:lnTo>
                    <a:lnTo>
                      <a:pt x="612" y="622"/>
                    </a:lnTo>
                    <a:lnTo>
                      <a:pt x="701" y="753"/>
                    </a:lnTo>
                    <a:lnTo>
                      <a:pt x="744" y="794"/>
                    </a:lnTo>
                    <a:lnTo>
                      <a:pt x="853" y="730"/>
                    </a:lnTo>
                    <a:lnTo>
                      <a:pt x="822" y="868"/>
                    </a:lnTo>
                    <a:lnTo>
                      <a:pt x="775" y="877"/>
                    </a:lnTo>
                    <a:lnTo>
                      <a:pt x="791" y="957"/>
                    </a:lnTo>
                    <a:lnTo>
                      <a:pt x="857" y="957"/>
                    </a:lnTo>
                    <a:lnTo>
                      <a:pt x="775" y="1016"/>
                    </a:lnTo>
                    <a:lnTo>
                      <a:pt x="812" y="1134"/>
                    </a:lnTo>
                    <a:lnTo>
                      <a:pt x="771" y="1111"/>
                    </a:lnTo>
                    <a:lnTo>
                      <a:pt x="744" y="1134"/>
                    </a:lnTo>
                    <a:lnTo>
                      <a:pt x="804" y="1208"/>
                    </a:lnTo>
                    <a:lnTo>
                      <a:pt x="826" y="1310"/>
                    </a:lnTo>
                    <a:lnTo>
                      <a:pt x="880" y="1339"/>
                    </a:lnTo>
                    <a:lnTo>
                      <a:pt x="822" y="1389"/>
                    </a:lnTo>
                    <a:lnTo>
                      <a:pt x="781" y="1350"/>
                    </a:lnTo>
                    <a:lnTo>
                      <a:pt x="750" y="1417"/>
                    </a:lnTo>
                    <a:lnTo>
                      <a:pt x="798" y="1520"/>
                    </a:lnTo>
                    <a:lnTo>
                      <a:pt x="732" y="1572"/>
                    </a:lnTo>
                    <a:lnTo>
                      <a:pt x="798" y="1623"/>
                    </a:lnTo>
                    <a:lnTo>
                      <a:pt x="781" y="1679"/>
                    </a:lnTo>
                    <a:lnTo>
                      <a:pt x="760" y="1734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4038" y="3005"/>
                <a:ext cx="146" cy="88"/>
              </a:xfrm>
              <a:custGeom>
                <a:avLst/>
                <a:gdLst>
                  <a:gd name="T0" fmla="*/ 0 w 146"/>
                  <a:gd name="T1" fmla="*/ 45 h 88"/>
                  <a:gd name="T2" fmla="*/ 29 w 146"/>
                  <a:gd name="T3" fmla="*/ 45 h 88"/>
                  <a:gd name="T4" fmla="*/ 45 w 146"/>
                  <a:gd name="T5" fmla="*/ 88 h 88"/>
                  <a:gd name="T6" fmla="*/ 95 w 146"/>
                  <a:gd name="T7" fmla="*/ 76 h 88"/>
                  <a:gd name="T8" fmla="*/ 121 w 146"/>
                  <a:gd name="T9" fmla="*/ 55 h 88"/>
                  <a:gd name="T10" fmla="*/ 146 w 146"/>
                  <a:gd name="T11" fmla="*/ 37 h 88"/>
                  <a:gd name="T12" fmla="*/ 82 w 146"/>
                  <a:gd name="T13" fmla="*/ 0 h 88"/>
                  <a:gd name="T14" fmla="*/ 0 w 146"/>
                  <a:gd name="T15" fmla="*/ 45 h 88"/>
                  <a:gd name="T16" fmla="*/ 0 w 146"/>
                  <a:gd name="T17" fmla="*/ 45 h 88"/>
                  <a:gd name="T18" fmla="*/ 0 w 146"/>
                  <a:gd name="T19" fmla="*/ 45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6"/>
                  <a:gd name="T31" fmla="*/ 0 h 88"/>
                  <a:gd name="T32" fmla="*/ 146 w 146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6" h="88">
                    <a:moveTo>
                      <a:pt x="0" y="45"/>
                    </a:moveTo>
                    <a:lnTo>
                      <a:pt x="29" y="45"/>
                    </a:lnTo>
                    <a:lnTo>
                      <a:pt x="45" y="88"/>
                    </a:lnTo>
                    <a:lnTo>
                      <a:pt x="95" y="76"/>
                    </a:lnTo>
                    <a:lnTo>
                      <a:pt x="121" y="55"/>
                    </a:lnTo>
                    <a:lnTo>
                      <a:pt x="146" y="37"/>
                    </a:lnTo>
                    <a:lnTo>
                      <a:pt x="82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>
                <a:off x="2948" y="1802"/>
                <a:ext cx="765" cy="923"/>
              </a:xfrm>
              <a:custGeom>
                <a:avLst/>
                <a:gdLst>
                  <a:gd name="T0" fmla="*/ 671 w 765"/>
                  <a:gd name="T1" fmla="*/ 74 h 923"/>
                  <a:gd name="T2" fmla="*/ 560 w 765"/>
                  <a:gd name="T3" fmla="*/ 0 h 923"/>
                  <a:gd name="T4" fmla="*/ 457 w 765"/>
                  <a:gd name="T5" fmla="*/ 22 h 923"/>
                  <a:gd name="T6" fmla="*/ 408 w 765"/>
                  <a:gd name="T7" fmla="*/ 8 h 923"/>
                  <a:gd name="T8" fmla="*/ 408 w 765"/>
                  <a:gd name="T9" fmla="*/ 51 h 923"/>
                  <a:gd name="T10" fmla="*/ 284 w 765"/>
                  <a:gd name="T11" fmla="*/ 115 h 923"/>
                  <a:gd name="T12" fmla="*/ 272 w 765"/>
                  <a:gd name="T13" fmla="*/ 168 h 923"/>
                  <a:gd name="T14" fmla="*/ 157 w 765"/>
                  <a:gd name="T15" fmla="*/ 257 h 923"/>
                  <a:gd name="T16" fmla="*/ 227 w 765"/>
                  <a:gd name="T17" fmla="*/ 261 h 923"/>
                  <a:gd name="T18" fmla="*/ 294 w 765"/>
                  <a:gd name="T19" fmla="*/ 197 h 923"/>
                  <a:gd name="T20" fmla="*/ 352 w 765"/>
                  <a:gd name="T21" fmla="*/ 205 h 923"/>
                  <a:gd name="T22" fmla="*/ 350 w 765"/>
                  <a:gd name="T23" fmla="*/ 275 h 923"/>
                  <a:gd name="T24" fmla="*/ 397 w 765"/>
                  <a:gd name="T25" fmla="*/ 300 h 923"/>
                  <a:gd name="T26" fmla="*/ 352 w 765"/>
                  <a:gd name="T27" fmla="*/ 351 h 923"/>
                  <a:gd name="T28" fmla="*/ 401 w 765"/>
                  <a:gd name="T29" fmla="*/ 382 h 923"/>
                  <a:gd name="T30" fmla="*/ 346 w 765"/>
                  <a:gd name="T31" fmla="*/ 430 h 923"/>
                  <a:gd name="T32" fmla="*/ 323 w 765"/>
                  <a:gd name="T33" fmla="*/ 516 h 923"/>
                  <a:gd name="T34" fmla="*/ 181 w 765"/>
                  <a:gd name="T35" fmla="*/ 578 h 923"/>
                  <a:gd name="T36" fmla="*/ 144 w 765"/>
                  <a:gd name="T37" fmla="*/ 619 h 923"/>
                  <a:gd name="T38" fmla="*/ 74 w 765"/>
                  <a:gd name="T39" fmla="*/ 615 h 923"/>
                  <a:gd name="T40" fmla="*/ 54 w 765"/>
                  <a:gd name="T41" fmla="*/ 652 h 923"/>
                  <a:gd name="T42" fmla="*/ 0 w 765"/>
                  <a:gd name="T43" fmla="*/ 689 h 923"/>
                  <a:gd name="T44" fmla="*/ 66 w 765"/>
                  <a:gd name="T45" fmla="*/ 703 h 923"/>
                  <a:gd name="T46" fmla="*/ 23 w 765"/>
                  <a:gd name="T47" fmla="*/ 759 h 923"/>
                  <a:gd name="T48" fmla="*/ 41 w 765"/>
                  <a:gd name="T49" fmla="*/ 779 h 923"/>
                  <a:gd name="T50" fmla="*/ 120 w 765"/>
                  <a:gd name="T51" fmla="*/ 744 h 923"/>
                  <a:gd name="T52" fmla="*/ 115 w 765"/>
                  <a:gd name="T53" fmla="*/ 765 h 923"/>
                  <a:gd name="T54" fmla="*/ 66 w 765"/>
                  <a:gd name="T55" fmla="*/ 798 h 923"/>
                  <a:gd name="T56" fmla="*/ 87 w 765"/>
                  <a:gd name="T57" fmla="*/ 814 h 923"/>
                  <a:gd name="T58" fmla="*/ 165 w 765"/>
                  <a:gd name="T59" fmla="*/ 798 h 923"/>
                  <a:gd name="T60" fmla="*/ 200 w 765"/>
                  <a:gd name="T61" fmla="*/ 757 h 923"/>
                  <a:gd name="T62" fmla="*/ 356 w 765"/>
                  <a:gd name="T63" fmla="*/ 789 h 923"/>
                  <a:gd name="T64" fmla="*/ 299 w 765"/>
                  <a:gd name="T65" fmla="*/ 827 h 923"/>
                  <a:gd name="T66" fmla="*/ 327 w 765"/>
                  <a:gd name="T67" fmla="*/ 843 h 923"/>
                  <a:gd name="T68" fmla="*/ 436 w 765"/>
                  <a:gd name="T69" fmla="*/ 804 h 923"/>
                  <a:gd name="T70" fmla="*/ 504 w 765"/>
                  <a:gd name="T71" fmla="*/ 909 h 923"/>
                  <a:gd name="T72" fmla="*/ 615 w 765"/>
                  <a:gd name="T73" fmla="*/ 923 h 923"/>
                  <a:gd name="T74" fmla="*/ 605 w 765"/>
                  <a:gd name="T75" fmla="*/ 851 h 923"/>
                  <a:gd name="T76" fmla="*/ 699 w 765"/>
                  <a:gd name="T77" fmla="*/ 853 h 923"/>
                  <a:gd name="T78" fmla="*/ 765 w 765"/>
                  <a:gd name="T79" fmla="*/ 804 h 923"/>
                  <a:gd name="T80" fmla="*/ 765 w 765"/>
                  <a:gd name="T81" fmla="*/ 718 h 923"/>
                  <a:gd name="T82" fmla="*/ 704 w 765"/>
                  <a:gd name="T83" fmla="*/ 680 h 923"/>
                  <a:gd name="T84" fmla="*/ 625 w 765"/>
                  <a:gd name="T85" fmla="*/ 592 h 923"/>
                  <a:gd name="T86" fmla="*/ 667 w 765"/>
                  <a:gd name="T87" fmla="*/ 483 h 923"/>
                  <a:gd name="T88" fmla="*/ 601 w 765"/>
                  <a:gd name="T89" fmla="*/ 430 h 923"/>
                  <a:gd name="T90" fmla="*/ 663 w 765"/>
                  <a:gd name="T91" fmla="*/ 378 h 923"/>
                  <a:gd name="T92" fmla="*/ 615 w 765"/>
                  <a:gd name="T93" fmla="*/ 275 h 923"/>
                  <a:gd name="T94" fmla="*/ 648 w 765"/>
                  <a:gd name="T95" fmla="*/ 208 h 923"/>
                  <a:gd name="T96" fmla="*/ 687 w 765"/>
                  <a:gd name="T97" fmla="*/ 247 h 923"/>
                  <a:gd name="T98" fmla="*/ 745 w 765"/>
                  <a:gd name="T99" fmla="*/ 197 h 923"/>
                  <a:gd name="T100" fmla="*/ 693 w 765"/>
                  <a:gd name="T101" fmla="*/ 168 h 923"/>
                  <a:gd name="T102" fmla="*/ 671 w 765"/>
                  <a:gd name="T103" fmla="*/ 74 h 923"/>
                  <a:gd name="T104" fmla="*/ 671 w 765"/>
                  <a:gd name="T105" fmla="*/ 74 h 9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5"/>
                  <a:gd name="T160" fmla="*/ 0 h 923"/>
                  <a:gd name="T161" fmla="*/ 765 w 765"/>
                  <a:gd name="T162" fmla="*/ 923 h 9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5" h="923">
                    <a:moveTo>
                      <a:pt x="671" y="74"/>
                    </a:moveTo>
                    <a:lnTo>
                      <a:pt x="560" y="0"/>
                    </a:lnTo>
                    <a:lnTo>
                      <a:pt x="457" y="22"/>
                    </a:lnTo>
                    <a:lnTo>
                      <a:pt x="408" y="8"/>
                    </a:lnTo>
                    <a:lnTo>
                      <a:pt x="408" y="51"/>
                    </a:lnTo>
                    <a:lnTo>
                      <a:pt x="284" y="115"/>
                    </a:lnTo>
                    <a:lnTo>
                      <a:pt x="272" y="168"/>
                    </a:lnTo>
                    <a:lnTo>
                      <a:pt x="157" y="257"/>
                    </a:lnTo>
                    <a:lnTo>
                      <a:pt x="227" y="261"/>
                    </a:lnTo>
                    <a:lnTo>
                      <a:pt x="294" y="197"/>
                    </a:lnTo>
                    <a:lnTo>
                      <a:pt x="352" y="205"/>
                    </a:lnTo>
                    <a:lnTo>
                      <a:pt x="350" y="275"/>
                    </a:lnTo>
                    <a:lnTo>
                      <a:pt x="397" y="300"/>
                    </a:lnTo>
                    <a:lnTo>
                      <a:pt x="352" y="351"/>
                    </a:lnTo>
                    <a:lnTo>
                      <a:pt x="401" y="382"/>
                    </a:lnTo>
                    <a:lnTo>
                      <a:pt x="346" y="430"/>
                    </a:lnTo>
                    <a:lnTo>
                      <a:pt x="323" y="516"/>
                    </a:lnTo>
                    <a:lnTo>
                      <a:pt x="181" y="578"/>
                    </a:lnTo>
                    <a:lnTo>
                      <a:pt x="144" y="619"/>
                    </a:lnTo>
                    <a:lnTo>
                      <a:pt x="74" y="615"/>
                    </a:lnTo>
                    <a:lnTo>
                      <a:pt x="54" y="652"/>
                    </a:lnTo>
                    <a:lnTo>
                      <a:pt x="0" y="689"/>
                    </a:lnTo>
                    <a:lnTo>
                      <a:pt x="66" y="703"/>
                    </a:lnTo>
                    <a:lnTo>
                      <a:pt x="23" y="759"/>
                    </a:lnTo>
                    <a:lnTo>
                      <a:pt x="41" y="779"/>
                    </a:lnTo>
                    <a:lnTo>
                      <a:pt x="120" y="744"/>
                    </a:lnTo>
                    <a:lnTo>
                      <a:pt x="115" y="765"/>
                    </a:lnTo>
                    <a:lnTo>
                      <a:pt x="66" y="798"/>
                    </a:lnTo>
                    <a:lnTo>
                      <a:pt x="87" y="814"/>
                    </a:lnTo>
                    <a:lnTo>
                      <a:pt x="165" y="798"/>
                    </a:lnTo>
                    <a:lnTo>
                      <a:pt x="200" y="757"/>
                    </a:lnTo>
                    <a:lnTo>
                      <a:pt x="356" y="789"/>
                    </a:lnTo>
                    <a:lnTo>
                      <a:pt x="299" y="827"/>
                    </a:lnTo>
                    <a:lnTo>
                      <a:pt x="327" y="843"/>
                    </a:lnTo>
                    <a:lnTo>
                      <a:pt x="436" y="804"/>
                    </a:lnTo>
                    <a:lnTo>
                      <a:pt x="504" y="909"/>
                    </a:lnTo>
                    <a:lnTo>
                      <a:pt x="615" y="923"/>
                    </a:lnTo>
                    <a:lnTo>
                      <a:pt x="605" y="851"/>
                    </a:lnTo>
                    <a:lnTo>
                      <a:pt x="699" y="853"/>
                    </a:lnTo>
                    <a:lnTo>
                      <a:pt x="765" y="804"/>
                    </a:lnTo>
                    <a:lnTo>
                      <a:pt x="765" y="718"/>
                    </a:lnTo>
                    <a:lnTo>
                      <a:pt x="704" y="680"/>
                    </a:lnTo>
                    <a:lnTo>
                      <a:pt x="625" y="592"/>
                    </a:lnTo>
                    <a:lnTo>
                      <a:pt x="667" y="483"/>
                    </a:lnTo>
                    <a:lnTo>
                      <a:pt x="601" y="430"/>
                    </a:lnTo>
                    <a:lnTo>
                      <a:pt x="663" y="378"/>
                    </a:lnTo>
                    <a:lnTo>
                      <a:pt x="615" y="275"/>
                    </a:lnTo>
                    <a:lnTo>
                      <a:pt x="648" y="208"/>
                    </a:lnTo>
                    <a:lnTo>
                      <a:pt x="687" y="247"/>
                    </a:lnTo>
                    <a:lnTo>
                      <a:pt x="745" y="197"/>
                    </a:lnTo>
                    <a:lnTo>
                      <a:pt x="693" y="168"/>
                    </a:lnTo>
                    <a:lnTo>
                      <a:pt x="671" y="74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3113" y="1319"/>
                <a:ext cx="109" cy="170"/>
              </a:xfrm>
              <a:custGeom>
                <a:avLst/>
                <a:gdLst>
                  <a:gd name="T0" fmla="*/ 109 w 109"/>
                  <a:gd name="T1" fmla="*/ 0 h 170"/>
                  <a:gd name="T2" fmla="*/ 25 w 109"/>
                  <a:gd name="T3" fmla="*/ 61 h 170"/>
                  <a:gd name="T4" fmla="*/ 0 w 109"/>
                  <a:gd name="T5" fmla="*/ 170 h 170"/>
                  <a:gd name="T6" fmla="*/ 107 w 109"/>
                  <a:gd name="T7" fmla="*/ 106 h 170"/>
                  <a:gd name="T8" fmla="*/ 109 w 109"/>
                  <a:gd name="T9" fmla="*/ 0 h 170"/>
                  <a:gd name="T10" fmla="*/ 109 w 109"/>
                  <a:gd name="T11" fmla="*/ 0 h 1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170"/>
                  <a:gd name="T20" fmla="*/ 109 w 109"/>
                  <a:gd name="T21" fmla="*/ 170 h 1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170">
                    <a:moveTo>
                      <a:pt x="109" y="0"/>
                    </a:moveTo>
                    <a:lnTo>
                      <a:pt x="25" y="61"/>
                    </a:lnTo>
                    <a:lnTo>
                      <a:pt x="0" y="170"/>
                    </a:lnTo>
                    <a:lnTo>
                      <a:pt x="107" y="106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3175" y="1755"/>
                <a:ext cx="131" cy="146"/>
              </a:xfrm>
              <a:custGeom>
                <a:avLst/>
                <a:gdLst>
                  <a:gd name="T0" fmla="*/ 53 w 131"/>
                  <a:gd name="T1" fmla="*/ 0 h 146"/>
                  <a:gd name="T2" fmla="*/ 90 w 131"/>
                  <a:gd name="T3" fmla="*/ 74 h 146"/>
                  <a:gd name="T4" fmla="*/ 131 w 131"/>
                  <a:gd name="T5" fmla="*/ 65 h 146"/>
                  <a:gd name="T6" fmla="*/ 115 w 131"/>
                  <a:gd name="T7" fmla="*/ 106 h 146"/>
                  <a:gd name="T8" fmla="*/ 37 w 131"/>
                  <a:gd name="T9" fmla="*/ 146 h 146"/>
                  <a:gd name="T10" fmla="*/ 0 w 131"/>
                  <a:gd name="T11" fmla="*/ 84 h 146"/>
                  <a:gd name="T12" fmla="*/ 53 w 131"/>
                  <a:gd name="T13" fmla="*/ 0 h 146"/>
                  <a:gd name="T14" fmla="*/ 53 w 131"/>
                  <a:gd name="T15" fmla="*/ 0 h 1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46"/>
                  <a:gd name="T26" fmla="*/ 131 w 131"/>
                  <a:gd name="T27" fmla="*/ 146 h 1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46">
                    <a:moveTo>
                      <a:pt x="53" y="0"/>
                    </a:moveTo>
                    <a:lnTo>
                      <a:pt x="90" y="74"/>
                    </a:lnTo>
                    <a:lnTo>
                      <a:pt x="131" y="65"/>
                    </a:lnTo>
                    <a:lnTo>
                      <a:pt x="115" y="106"/>
                    </a:lnTo>
                    <a:lnTo>
                      <a:pt x="37" y="146"/>
                    </a:lnTo>
                    <a:lnTo>
                      <a:pt x="0" y="8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52" name="Picture 50" descr="lab2"/>
            <p:cNvPicPr>
              <a:picLocks noChangeAspect="1" noChangeArrowheads="1"/>
            </p:cNvPicPr>
            <p:nvPr/>
          </p:nvPicPr>
          <p:blipFill>
            <a:blip r:embed="rId4" cstate="print"/>
            <a:srcRect l="5833"/>
            <a:stretch>
              <a:fillRect/>
            </a:stretch>
          </p:blipFill>
          <p:spPr bwMode="auto">
            <a:xfrm>
              <a:off x="130175" y="2822575"/>
              <a:ext cx="2817813" cy="2160588"/>
            </a:xfrm>
            <a:prstGeom prst="rect">
              <a:avLst/>
            </a:prstGeom>
            <a:noFill/>
            <a:ln w="9525">
              <a:solidFill>
                <a:srgbClr val="00FF99"/>
              </a:solidFill>
              <a:miter lim="800000"/>
              <a:headEnd/>
              <a:tailEnd/>
            </a:ln>
          </p:spPr>
        </p:pic>
        <p:sp>
          <p:nvSpPr>
            <p:cNvPr id="53" name="AutoShape 51"/>
            <p:cNvSpPr>
              <a:spLocks/>
            </p:cNvSpPr>
            <p:nvPr/>
          </p:nvSpPr>
          <p:spPr bwMode="auto">
            <a:xfrm>
              <a:off x="147638" y="4954588"/>
              <a:ext cx="2800350" cy="498475"/>
            </a:xfrm>
            <a:prstGeom prst="borderCallout2">
              <a:avLst>
                <a:gd name="adj1" fmla="val 22931"/>
                <a:gd name="adj2" fmla="val 102514"/>
                <a:gd name="adj3" fmla="val 22931"/>
                <a:gd name="adj4" fmla="val 109472"/>
                <a:gd name="adj5" fmla="val 9236"/>
                <a:gd name="adj6" fmla="val 134486"/>
              </a:avLst>
            </a:prstGeom>
            <a:solidFill>
              <a:schemeClr val="accent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1100" dirty="0"/>
                <a:t>Weymouth (125)</a:t>
              </a:r>
            </a:p>
          </p:txBody>
        </p:sp>
        <p:pic>
          <p:nvPicPr>
            <p:cNvPr id="54" name="Picture 52" descr="LOWES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9338" y="2822575"/>
              <a:ext cx="2800350" cy="2147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AutoShape 53"/>
            <p:cNvSpPr>
              <a:spLocks/>
            </p:cNvSpPr>
            <p:nvPr/>
          </p:nvSpPr>
          <p:spPr bwMode="auto">
            <a:xfrm flipH="1">
              <a:off x="6132513" y="4954588"/>
              <a:ext cx="2800350" cy="498475"/>
            </a:xfrm>
            <a:prstGeom prst="borderCallout2">
              <a:avLst>
                <a:gd name="adj1" fmla="val 22926"/>
                <a:gd name="adj2" fmla="val 102509"/>
                <a:gd name="adj3" fmla="val 22926"/>
                <a:gd name="adj4" fmla="val 107167"/>
                <a:gd name="adj5" fmla="val -224208"/>
                <a:gd name="adj6" fmla="val 123755"/>
              </a:avLst>
            </a:prstGeom>
            <a:solidFill>
              <a:schemeClr val="accent1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1100" dirty="0"/>
                <a:t>Lowestoft (375)</a:t>
              </a:r>
            </a:p>
          </p:txBody>
        </p:sp>
        <p:pic>
          <p:nvPicPr>
            <p:cNvPr id="56" name="Picture 60" descr="endeavour l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45050" y="41275"/>
              <a:ext cx="3090863" cy="2127250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57" name="Rectangle 61"/>
            <p:cNvSpPr>
              <a:spLocks noChangeArrowheads="1"/>
            </p:cNvSpPr>
            <p:nvPr/>
          </p:nvSpPr>
          <p:spPr bwMode="auto">
            <a:xfrm>
              <a:off x="4845050" y="2176463"/>
              <a:ext cx="3090863" cy="5000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100" dirty="0"/>
                <a:t>RV Endeavour</a:t>
              </a:r>
            </a:p>
          </p:txBody>
        </p:sp>
      </p:grp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Smarter Marine Monitoring from Space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60032" y="1052736"/>
            <a:ext cx="378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Rodney Forster,  Cefas</a:t>
            </a:r>
            <a:endParaRPr lang="en-GB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323528" y="3861048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1- Current uses in monitoring, operations and forecasting  (GMES)</a:t>
            </a:r>
          </a:p>
          <a:p>
            <a:endParaRPr lang="en-GB" dirty="0" smtClean="0"/>
          </a:p>
          <a:p>
            <a:r>
              <a:rPr lang="en-GB" dirty="0" smtClean="0"/>
              <a:t>2- Looking forward to Copernicus  Marine Core Service and Sentinels</a:t>
            </a:r>
          </a:p>
          <a:p>
            <a:endParaRPr lang="en-GB" dirty="0" smtClean="0"/>
          </a:p>
          <a:p>
            <a:r>
              <a:rPr lang="en-GB" dirty="0" smtClean="0"/>
              <a:t>3- Dealing with 10x volume of data</a:t>
            </a:r>
          </a:p>
          <a:p>
            <a:endParaRPr lang="en-GB" dirty="0" smtClean="0"/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390720"/>
            <a:ext cx="4308150" cy="346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1" descr="20080415_smooth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94"/>
          <a:stretch>
            <a:fillRect/>
          </a:stretch>
        </p:blipFill>
        <p:spPr bwMode="auto">
          <a:xfrm>
            <a:off x="-107950" y="893763"/>
            <a:ext cx="96297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827078" y="467380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 dirty="0" smtClean="0">
                <a:solidFill>
                  <a:srgbClr val="FF0000"/>
                </a:solidFill>
                <a:latin typeface="Gill Sans MT" pitchFamily="34" charset="0"/>
              </a:rPr>
              <a:t>Quasi </a:t>
            </a:r>
            <a:r>
              <a:rPr lang="fr-FR" sz="1800" dirty="0" err="1">
                <a:solidFill>
                  <a:srgbClr val="FF0000"/>
                </a:solidFill>
                <a:latin typeface="Gill Sans MT" pitchFamily="34" charset="0"/>
              </a:rPr>
              <a:t>cloudfree</a:t>
            </a:r>
            <a:endParaRPr lang="en-US" sz="18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5219700" y="406405"/>
            <a:ext cx="392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1800" dirty="0" smtClean="0">
                <a:solidFill>
                  <a:srgbClr val="FF0000"/>
                </a:solidFill>
                <a:latin typeface="Gill Sans MT" pitchFamily="34" charset="0"/>
              </a:rPr>
              <a:t>60</a:t>
            </a:r>
            <a:r>
              <a:rPr lang="fr-FR" sz="1800" dirty="0">
                <a:solidFill>
                  <a:srgbClr val="FF0000"/>
                </a:solidFill>
                <a:latin typeface="Gill Sans MT" pitchFamily="34" charset="0"/>
              </a:rPr>
              <a:t>% </a:t>
            </a:r>
            <a:r>
              <a:rPr lang="fr-FR" sz="1800" dirty="0" err="1">
                <a:solidFill>
                  <a:srgbClr val="FF0000"/>
                </a:solidFill>
                <a:latin typeface="Gill Sans MT" pitchFamily="34" charset="0"/>
              </a:rPr>
              <a:t>clouded</a:t>
            </a:r>
            <a:endParaRPr lang="fr-FR" sz="1800" dirty="0">
              <a:solidFill>
                <a:srgbClr val="FF0000"/>
              </a:solidFill>
              <a:latin typeface="Gill Sans MT" pitchFamily="34" charset="0"/>
            </a:endParaRPr>
          </a:p>
          <a:p>
            <a:pPr algn="ctr" eaLnBrk="1" hangingPunct="1"/>
            <a:endParaRPr lang="en-US" sz="1800" dirty="0">
              <a:latin typeface="Gill Sans MT" pitchFamily="34" charset="0"/>
            </a:endParaRP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004888" y="3614738"/>
            <a:ext cx="8078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Gill Sans MT" pitchFamily="34" charset="0"/>
              </a:rPr>
              <a:t>remotely sensed ( ) vs. in-situ ( ,  ) diurnal variability of turbidity</a:t>
            </a:r>
            <a:endParaRPr lang="en-US" sz="1800">
              <a:latin typeface="Gill Sans M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59338" y="3860800"/>
            <a:ext cx="71437" cy="7302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3309938" y="3860800"/>
            <a:ext cx="71437" cy="73025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5073650" y="3860800"/>
            <a:ext cx="71438" cy="730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aphicFrame>
        <p:nvGraphicFramePr>
          <p:cNvPr id="13321" name="Object 2"/>
          <p:cNvGraphicFramePr>
            <a:graphicFrameLocks noChangeAspect="1"/>
          </p:cNvGraphicFramePr>
          <p:nvPr/>
        </p:nvGraphicFramePr>
        <p:xfrm>
          <a:off x="2822575" y="5387975"/>
          <a:ext cx="444500" cy="368300"/>
        </p:xfrm>
        <a:graphic>
          <a:graphicData uri="http://schemas.openxmlformats.org/presentationml/2006/ole">
            <p:oleObj spid="_x0000_s1026" name="Equation" r:id="rId4" imgW="444307" imgH="368140" progId="Equation.3">
              <p:embed/>
            </p:oleObj>
          </a:graphicData>
        </a:graphic>
      </p:graphicFrame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171700" y="4081463"/>
            <a:ext cx="1425575" cy="1873250"/>
            <a:chOff x="2210025" y="4441875"/>
            <a:chExt cx="1425871" cy="1872208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2210025" y="4469050"/>
              <a:ext cx="1425871" cy="481644"/>
              <a:chOff x="2210025" y="4469050"/>
              <a:chExt cx="1425871" cy="48164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210025" y="4879781"/>
                <a:ext cx="71453" cy="71397"/>
              </a:xfrm>
              <a:prstGeom prst="ellipse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14" name="Straight Arrow Connector 13"/>
              <p:cNvCxnSpPr>
                <a:stCxn id="11" idx="7"/>
              </p:cNvCxnSpPr>
              <p:nvPr/>
            </p:nvCxnSpPr>
            <p:spPr>
              <a:xfrm flipV="1">
                <a:off x="2271951" y="4725879"/>
                <a:ext cx="500166" cy="16342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52" name="TextBox 16"/>
              <p:cNvSpPr txBox="1">
                <a:spLocks noChangeArrowheads="1"/>
              </p:cNvSpPr>
              <p:nvPr/>
            </p:nvSpPr>
            <p:spPr bwMode="auto">
              <a:xfrm>
                <a:off x="2753922" y="4469050"/>
                <a:ext cx="8819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fr-FR" sz="2000">
                    <a:solidFill>
                      <a:srgbClr val="C00000"/>
                    </a:solidFill>
                    <a:latin typeface="Gill Sans MT" pitchFamily="34" charset="0"/>
                  </a:rPr>
                  <a:t>t(T</a:t>
                </a:r>
                <a:r>
                  <a:rPr lang="fr-FR" sz="2000" baseline="-25000">
                    <a:solidFill>
                      <a:srgbClr val="C00000"/>
                    </a:solidFill>
                    <a:latin typeface="Gill Sans MT" pitchFamily="34" charset="0"/>
                  </a:rPr>
                  <a:t>max</a:t>
                </a:r>
                <a:r>
                  <a:rPr lang="fr-FR" sz="2000">
                    <a:solidFill>
                      <a:srgbClr val="C00000"/>
                    </a:solidFill>
                    <a:latin typeface="Gill Sans MT" pitchFamily="34" charset="0"/>
                  </a:rPr>
                  <a:t>)</a:t>
                </a:r>
                <a:endParaRPr lang="en-US" sz="2000">
                  <a:solidFill>
                    <a:srgbClr val="C00000"/>
                  </a:solidFill>
                  <a:latin typeface="Gill Sans MT" pitchFamily="34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2248133" y="4441875"/>
              <a:ext cx="0" cy="1872208"/>
            </a:xfrm>
            <a:prstGeom prst="line">
              <a:avLst/>
            </a:prstGeom>
            <a:ln w="12700">
              <a:solidFill>
                <a:srgbClr val="CC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2324100" y="4081463"/>
            <a:ext cx="1123950" cy="1873250"/>
            <a:chOff x="2362425" y="4441875"/>
            <a:chExt cx="1124889" cy="1872208"/>
          </a:xfrm>
        </p:grpSpPr>
        <p:grpSp>
          <p:nvGrpSpPr>
            <p:cNvPr id="15" name="Group 29"/>
            <p:cNvGrpSpPr>
              <a:grpSpLocks/>
            </p:cNvGrpSpPr>
            <p:nvPr/>
          </p:nvGrpSpPr>
          <p:grpSpPr bwMode="auto">
            <a:xfrm>
              <a:off x="2362425" y="5041754"/>
              <a:ext cx="1124889" cy="1091612"/>
              <a:chOff x="2362425" y="5041754"/>
              <a:chExt cx="1124889" cy="109161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362425" y="5041616"/>
                <a:ext cx="71498" cy="71397"/>
              </a:xfrm>
              <a:prstGeom prst="ellipse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2411679" y="5081281"/>
                <a:ext cx="287577" cy="652100"/>
              </a:xfrm>
              <a:prstGeom prst="straightConnector1">
                <a:avLst/>
              </a:prstGeom>
              <a:ln w="19050">
                <a:solidFill>
                  <a:srgbClr val="33CC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7" name="TextBox 19"/>
              <p:cNvSpPr txBox="1">
                <a:spLocks noChangeArrowheads="1"/>
              </p:cNvSpPr>
              <p:nvPr/>
            </p:nvSpPr>
            <p:spPr bwMode="auto">
              <a:xfrm>
                <a:off x="2627784" y="5733256"/>
                <a:ext cx="85953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fr-FR" sz="2000">
                    <a:solidFill>
                      <a:srgbClr val="33CCFF"/>
                    </a:solidFill>
                    <a:latin typeface="Gill Sans MT" pitchFamily="34" charset="0"/>
                  </a:rPr>
                  <a:t>t(      )</a:t>
                </a:r>
                <a:endParaRPr lang="en-US" sz="2000">
                  <a:solidFill>
                    <a:srgbClr val="33CCFF"/>
                  </a:solidFill>
                  <a:latin typeface="Gill Sans MT" pitchFamily="34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2395791" y="4441875"/>
              <a:ext cx="0" cy="1872208"/>
            </a:xfrm>
            <a:prstGeom prst="line">
              <a:avLst/>
            </a:prstGeom>
            <a:ln w="12700">
              <a:solidFill>
                <a:srgbClr val="33CC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-38100" y="3716338"/>
            <a:ext cx="9144000" cy="2592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3325" name="Picture 23" descr="20080415-1930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455"/>
          <a:stretch>
            <a:fillRect/>
          </a:stretch>
        </p:blipFill>
        <p:spPr bwMode="auto">
          <a:xfrm>
            <a:off x="-98425" y="4027488"/>
            <a:ext cx="9521825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4" descr="seapoint_turbidity_meter_125450127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975" y="4365625"/>
            <a:ext cx="6572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371475" y="2136775"/>
            <a:ext cx="8583613" cy="3844925"/>
            <a:chOff x="395536" y="2708920"/>
            <a:chExt cx="8583241" cy="3845002"/>
          </a:xfrm>
        </p:grpSpPr>
        <p:sp>
          <p:nvSpPr>
            <p:cNvPr id="27" name="Oval 26"/>
            <p:cNvSpPr/>
            <p:nvPr/>
          </p:nvSpPr>
          <p:spPr>
            <a:xfrm>
              <a:off x="1590872" y="2867673"/>
              <a:ext cx="71434" cy="7143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8" name="Oval 27"/>
            <p:cNvSpPr/>
            <p:nvPr/>
          </p:nvSpPr>
          <p:spPr>
            <a:xfrm>
              <a:off x="1908358" y="2708920"/>
              <a:ext cx="71434" cy="7143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31" name="Straight Connector 30"/>
            <p:cNvCxnSpPr>
              <a:stCxn id="27" idx="4"/>
            </p:cNvCxnSpPr>
            <p:nvPr/>
          </p:nvCxnSpPr>
          <p:spPr>
            <a:xfrm flipH="1">
              <a:off x="466971" y="2939113"/>
              <a:ext cx="1158825" cy="171453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95536" y="4672697"/>
              <a:ext cx="3816185" cy="18716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162592" y="4682223"/>
              <a:ext cx="3816185" cy="18716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986142" y="2780359"/>
              <a:ext cx="3306620" cy="187328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6419838" y="2867673"/>
              <a:ext cx="73022" cy="7143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1" name="Oval 40"/>
            <p:cNvSpPr/>
            <p:nvPr/>
          </p:nvSpPr>
          <p:spPr>
            <a:xfrm>
              <a:off x="6737324" y="2708920"/>
              <a:ext cx="73022" cy="7143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3328" name="Content Placeholder 2"/>
          <p:cNvSpPr txBox="1">
            <a:spLocks/>
          </p:cNvSpPr>
          <p:nvPr/>
        </p:nvSpPr>
        <p:spPr bwMode="auto">
          <a:xfrm>
            <a:off x="0" y="6381750"/>
            <a:ext cx="9144000" cy="331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600">
                <a:latin typeface="Calibri" pitchFamily="34" charset="0"/>
              </a:rPr>
              <a:t>[Neukermans et al, 2012; Neukermans, 2012]		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fr-FR" sz="1600">
              <a:latin typeface="Calibri" pitchFamily="34" charset="0"/>
            </a:endParaRPr>
          </a:p>
        </p:txBody>
      </p:sp>
      <p:grpSp>
        <p:nvGrpSpPr>
          <p:cNvPr id="17" name="Group 36"/>
          <p:cNvGrpSpPr>
            <a:grpSpLocks/>
          </p:cNvGrpSpPr>
          <p:nvPr/>
        </p:nvGrpSpPr>
        <p:grpSpPr bwMode="auto">
          <a:xfrm>
            <a:off x="4068763" y="5876925"/>
            <a:ext cx="1439862" cy="915988"/>
            <a:chOff x="1746" y="2659"/>
            <a:chExt cx="907" cy="577"/>
          </a:xfrm>
        </p:grpSpPr>
        <p:sp>
          <p:nvSpPr>
            <p:cNvPr id="13330" name="TextBox 6"/>
            <p:cNvSpPr txBox="1">
              <a:spLocks noChangeArrowheads="1"/>
            </p:cNvSpPr>
            <p:nvPr/>
          </p:nvSpPr>
          <p:spPr bwMode="auto">
            <a:xfrm>
              <a:off x="1927" y="2659"/>
              <a:ext cx="72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>
                  <a:latin typeface="Gill Sans MT" pitchFamily="34" charset="0"/>
                </a:rPr>
                <a:t>SEVIRI </a:t>
              </a:r>
            </a:p>
            <a:p>
              <a:pPr eaLnBrk="1" hangingPunct="1"/>
              <a:r>
                <a:rPr lang="fr-FR" sz="1800">
                  <a:latin typeface="Gill Sans MT" pitchFamily="34" charset="0"/>
                </a:rPr>
                <a:t>In situ</a:t>
              </a:r>
            </a:p>
            <a:p>
              <a:pPr eaLnBrk="1" hangingPunct="1"/>
              <a:r>
                <a:rPr lang="fr-FR" sz="1800">
                  <a:latin typeface="Gill Sans MT" pitchFamily="34" charset="0"/>
                </a:rPr>
                <a:t>MODIS</a:t>
              </a:r>
              <a:endParaRPr lang="en-US" sz="1800">
                <a:latin typeface="Gill Sans MT" pitchFamily="34" charset="0"/>
              </a:endParaRPr>
            </a:p>
          </p:txBody>
        </p:sp>
        <p:sp>
          <p:nvSpPr>
            <p:cNvPr id="2" name="Oval 7"/>
            <p:cNvSpPr/>
            <p:nvPr/>
          </p:nvSpPr>
          <p:spPr>
            <a:xfrm>
              <a:off x="1882" y="2931"/>
              <a:ext cx="45" cy="4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" name="Oval 8"/>
            <p:cNvSpPr/>
            <p:nvPr/>
          </p:nvSpPr>
          <p:spPr>
            <a:xfrm>
              <a:off x="1882" y="2750"/>
              <a:ext cx="46" cy="4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" name="Oval 9"/>
            <p:cNvSpPr/>
            <p:nvPr/>
          </p:nvSpPr>
          <p:spPr>
            <a:xfrm>
              <a:off x="1746" y="2931"/>
              <a:ext cx="45" cy="4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Oval 8"/>
            <p:cNvSpPr>
              <a:spLocks noChangeArrowheads="1"/>
            </p:cNvSpPr>
            <p:nvPr/>
          </p:nvSpPr>
          <p:spPr bwMode="auto">
            <a:xfrm>
              <a:off x="1882" y="3113"/>
              <a:ext cx="46" cy="45"/>
            </a:xfrm>
            <a:prstGeom prst="ellipse">
              <a:avLst/>
            </a:prstGeom>
            <a:solidFill>
              <a:srgbClr val="FF00FF"/>
            </a:solidFill>
            <a:ln w="25400" algn="ctr">
              <a:solidFill>
                <a:srgbClr val="FF00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3563938" y="33575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800">
                <a:latin typeface="Arial" charset="0"/>
              </a:rPr>
              <a:t>Turbidity (FNU)</a:t>
            </a:r>
            <a:endParaRPr lang="en-GB" sz="1800"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Imaging from g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eostationary satellite 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11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/>
          <p:cNvSpPr txBox="1"/>
          <p:nvPr/>
        </p:nvSpPr>
        <p:spPr>
          <a:xfrm>
            <a:off x="6097214" y="3949024"/>
            <a:ext cx="1785461" cy="424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HIGHROC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3" idx="2"/>
            <a:endCxn id="11" idx="0"/>
          </p:cNvCxnSpPr>
          <p:nvPr/>
        </p:nvCxnSpPr>
        <p:spPr>
          <a:xfrm flipH="1">
            <a:off x="4421290" y="3050670"/>
            <a:ext cx="995" cy="44958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35234" y="4912954"/>
            <a:ext cx="995" cy="44958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7"/>
          <p:cNvGrpSpPr/>
          <p:nvPr/>
        </p:nvGrpSpPr>
        <p:grpSpPr>
          <a:xfrm>
            <a:off x="2482476" y="1988840"/>
            <a:ext cx="3878623" cy="4403202"/>
            <a:chOff x="2482476" y="1517108"/>
            <a:chExt cx="3878623" cy="4403202"/>
          </a:xfrm>
        </p:grpSpPr>
        <p:sp>
          <p:nvSpPr>
            <p:cNvPr id="11" name="TextBox 4"/>
            <p:cNvSpPr txBox="1"/>
            <p:nvPr/>
          </p:nvSpPr>
          <p:spPr>
            <a:xfrm>
              <a:off x="3325915" y="3028520"/>
              <a:ext cx="2190750" cy="138037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GMES Downstream Services</a:t>
              </a:r>
            </a:p>
            <a:p>
              <a:pPr algn="ctr"/>
              <a:r>
                <a:rPr lang="en-US" dirty="0" smtClean="0"/>
                <a:t>e.g. MARCOAST</a:t>
              </a:r>
              <a:endParaRPr lang="en-US" dirty="0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2482476" y="4858480"/>
              <a:ext cx="3877628" cy="10618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End-Users:</a:t>
              </a:r>
            </a:p>
            <a:p>
              <a:pPr algn="ctr"/>
              <a:r>
                <a:rPr lang="en-US" dirty="0" smtClean="0"/>
                <a:t>EU Water + Marine Strategy Framework Directives</a:t>
              </a:r>
              <a:endParaRPr lang="en-US" dirty="0"/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2483471" y="1517108"/>
              <a:ext cx="3877628" cy="1061830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Medium resolution</a:t>
              </a:r>
            </a:p>
            <a:p>
              <a:pPr algn="ctr"/>
              <a:r>
                <a:rPr lang="en-US" dirty="0" smtClean="0"/>
                <a:t>Ocean </a:t>
              </a:r>
              <a:r>
                <a:rPr lang="en-US" dirty="0" err="1" smtClean="0"/>
                <a:t>Colour</a:t>
              </a:r>
              <a:endParaRPr lang="en-US" dirty="0" smtClean="0"/>
            </a:p>
            <a:p>
              <a:pPr algn="ctr"/>
              <a:r>
                <a:rPr lang="en-US" dirty="0" smtClean="0"/>
                <a:t>MERIS, MODIS … Sentinel-3/OCLI</a:t>
              </a:r>
              <a:endParaRPr lang="en-US" dirty="0"/>
            </a:p>
          </p:txBody>
        </p:sp>
        <p:sp>
          <p:nvSpPr>
            <p:cNvPr id="8" name="TextBox 33"/>
            <p:cNvSpPr txBox="1"/>
            <p:nvPr/>
          </p:nvSpPr>
          <p:spPr>
            <a:xfrm>
              <a:off x="4422285" y="2619721"/>
              <a:ext cx="14687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300m, 1day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>
            <a:off x="1763688" y="3119700"/>
            <a:ext cx="1" cy="8660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9"/>
          <p:cNvSpPr txBox="1"/>
          <p:nvPr/>
        </p:nvSpPr>
        <p:spPr>
          <a:xfrm>
            <a:off x="1014673" y="3949024"/>
            <a:ext cx="1785461" cy="4247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HIGHROC</a:t>
            </a:r>
            <a:endParaRPr lang="en-US" dirty="0"/>
          </a:p>
        </p:txBody>
      </p:sp>
      <p:sp>
        <p:nvSpPr>
          <p:cNvPr id="14" name="TextBox 7"/>
          <p:cNvSpPr txBox="1"/>
          <p:nvPr/>
        </p:nvSpPr>
        <p:spPr>
          <a:xfrm>
            <a:off x="107504" y="2031843"/>
            <a:ext cx="2190750" cy="106183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High temporal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resolution</a:t>
            </a:r>
          </a:p>
          <a:p>
            <a:pPr algn="ctr"/>
            <a:r>
              <a:rPr lang="en-US" dirty="0" smtClean="0"/>
              <a:t>MSG/SEVIRI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23834" y="4408123"/>
            <a:ext cx="559637" cy="9650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00134" y="4190441"/>
            <a:ext cx="5257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5"/>
          <p:cNvSpPr txBox="1"/>
          <p:nvPr/>
        </p:nvSpPr>
        <p:spPr>
          <a:xfrm>
            <a:off x="1547664" y="3184451"/>
            <a:ext cx="146879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15mins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29"/>
          <p:cNvGrpSpPr/>
          <p:nvPr/>
        </p:nvGrpSpPr>
        <p:grpSpPr>
          <a:xfrm>
            <a:off x="5474910" y="2067334"/>
            <a:ext cx="3417570" cy="4386002"/>
            <a:chOff x="5516665" y="1512607"/>
            <a:chExt cx="3417570" cy="4386002"/>
          </a:xfrm>
        </p:grpSpPr>
        <p:sp>
          <p:nvSpPr>
            <p:cNvPr id="15" name="TextBox 8"/>
            <p:cNvSpPr txBox="1"/>
            <p:nvPr/>
          </p:nvSpPr>
          <p:spPr>
            <a:xfrm>
              <a:off x="6568225" y="1512607"/>
              <a:ext cx="2190750" cy="1061830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High spatial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resolution</a:t>
              </a:r>
            </a:p>
            <a:p>
              <a:pPr algn="ctr"/>
              <a:r>
                <a:rPr lang="en-US" dirty="0" smtClean="0"/>
                <a:t>Sentinel-2</a:t>
              </a:r>
              <a:endParaRPr lang="en-US" dirty="0"/>
            </a:p>
          </p:txBody>
        </p:sp>
        <p:sp>
          <p:nvSpPr>
            <p:cNvPr id="18" name="TextBox 12"/>
            <p:cNvSpPr txBox="1"/>
            <p:nvPr/>
          </p:nvSpPr>
          <p:spPr>
            <a:xfrm>
              <a:off x="6743485" y="4836779"/>
              <a:ext cx="2190750" cy="10618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New applications: </a:t>
              </a:r>
              <a:r>
                <a:rPr lang="en-US" dirty="0" err="1" smtClean="0"/>
                <a:t>Windfarms</a:t>
              </a:r>
              <a:r>
                <a:rPr lang="en-US" dirty="0" smtClean="0"/>
                <a:t>, dredging, etc.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361098" y="3883118"/>
              <a:ext cx="732907" cy="97536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094005" y="2568668"/>
              <a:ext cx="1" cy="8660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532154" y="3883118"/>
              <a:ext cx="1" cy="9536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516665" y="3620228"/>
              <a:ext cx="61341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6"/>
            <p:cNvSpPr txBox="1"/>
            <p:nvPr/>
          </p:nvSpPr>
          <p:spPr>
            <a:xfrm>
              <a:off x="6852028" y="2656298"/>
              <a:ext cx="14687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10m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496" y="620688"/>
            <a:ext cx="8892480" cy="178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/>
              <a:t>“High spatial and temporal resolution ocean </a:t>
            </a:r>
            <a:r>
              <a:rPr lang="en-US" sz="2000" dirty="0" err="1"/>
              <a:t>colour</a:t>
            </a:r>
            <a:r>
              <a:rPr lang="en-US" sz="2000" dirty="0"/>
              <a:t> products and </a:t>
            </a:r>
            <a:r>
              <a:rPr lang="en-US" sz="2000" dirty="0" smtClean="0"/>
              <a:t>services”</a:t>
            </a:r>
          </a:p>
          <a:p>
            <a:r>
              <a:rPr lang="en-US" sz="2000" kern="0" dirty="0" smtClean="0"/>
              <a:t>EU/FP7 funded: 2014-2017</a:t>
            </a:r>
          </a:p>
          <a:p>
            <a:r>
              <a:rPr lang="en-US" sz="2000" kern="0" dirty="0" smtClean="0"/>
              <a:t>Consortium: </a:t>
            </a:r>
            <a:r>
              <a:rPr lang="en-US" sz="2000" u="sng" kern="0" dirty="0"/>
              <a:t>RBINS/MUMM</a:t>
            </a:r>
            <a:r>
              <a:rPr lang="en-US" sz="2000" kern="0" dirty="0"/>
              <a:t>, UPMC/LOV, NIVA, BC, VITO, </a:t>
            </a:r>
            <a:r>
              <a:rPr lang="en-US" sz="2000" kern="0" dirty="0" smtClean="0"/>
              <a:t>CEFAS</a:t>
            </a:r>
            <a:endParaRPr lang="en-US" sz="2000" kern="0" dirty="0"/>
          </a:p>
        </p:txBody>
      </p:sp>
      <p:sp>
        <p:nvSpPr>
          <p:cNvPr id="29" name="TextBox 28"/>
          <p:cNvSpPr txBox="1"/>
          <p:nvPr/>
        </p:nvSpPr>
        <p:spPr>
          <a:xfrm>
            <a:off x="1763688" y="6284059"/>
            <a:ext cx="522625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Join HIGHROC User Group for</a:t>
            </a:r>
          </a:p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fasttrack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access to the new products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FP7 Space call HIGHROC (2014-2018)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638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888" y="111125"/>
            <a:ext cx="9377363" cy="6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Marine user segment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68683"/>
            <a:ext cx="4124251" cy="594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1259632" y="908720"/>
            <a:ext cx="7488832" cy="5227553"/>
            <a:chOff x="1259632" y="908720"/>
            <a:chExt cx="7488832" cy="522755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9605" t="18160" r="31256" b="60840"/>
            <a:stretch>
              <a:fillRect/>
            </a:stretch>
          </p:blipFill>
          <p:spPr bwMode="auto">
            <a:xfrm>
              <a:off x="1259632" y="908720"/>
              <a:ext cx="7488832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644008" y="2996952"/>
              <a:ext cx="403244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Ocean colour from space</a:t>
              </a:r>
            </a:p>
            <a:p>
              <a:endParaRPr lang="en-GB" dirty="0" smtClean="0"/>
            </a:p>
            <a:p>
              <a:r>
                <a:rPr lang="en-GB" dirty="0" err="1" smtClean="0"/>
                <a:t>SeaWIFS</a:t>
              </a:r>
              <a:r>
                <a:rPr lang="en-GB" dirty="0" smtClean="0"/>
                <a:t> / MODIS / MERIS </a:t>
              </a:r>
            </a:p>
            <a:p>
              <a:endParaRPr lang="en-GB" dirty="0" smtClean="0"/>
            </a:p>
            <a:p>
              <a:r>
                <a:rPr lang="en-GB" dirty="0" smtClean="0"/>
                <a:t>1997 – 2014</a:t>
              </a:r>
            </a:p>
            <a:p>
              <a:endParaRPr lang="en-GB" dirty="0" smtClean="0"/>
            </a:p>
            <a:p>
              <a:r>
                <a:rPr lang="en-GB" dirty="0" smtClean="0"/>
                <a:t>Sediments and optics</a:t>
              </a:r>
            </a:p>
            <a:p>
              <a:endParaRPr lang="en-GB" dirty="0" smtClean="0"/>
            </a:p>
            <a:p>
              <a:r>
                <a:rPr lang="en-GB" dirty="0" smtClean="0"/>
                <a:t>Chlorophyll and algal blooms</a:t>
              </a:r>
            </a:p>
            <a:p>
              <a:endParaRPr lang="en-GB" dirty="0" smtClean="0"/>
            </a:p>
            <a:p>
              <a:endParaRPr lang="en-GB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Applications in the marine sector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259632" y="1340768"/>
          <a:ext cx="6552729" cy="527034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84243"/>
                <a:gridCol w="2184243"/>
                <a:gridCol w="2184243"/>
              </a:tblGrid>
              <a:tr h="51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Standard</a:t>
                      </a:r>
                      <a:r>
                        <a:rPr lang="en-GB" baseline="0" dirty="0" smtClean="0"/>
                        <a:t> EO</a:t>
                      </a:r>
                    </a:p>
                    <a:p>
                      <a:r>
                        <a:rPr lang="en-GB" baseline="0" dirty="0" smtClean="0"/>
                        <a:t>(300-9000 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Higher-res EO</a:t>
                      </a:r>
                    </a:p>
                    <a:p>
                      <a:r>
                        <a:rPr lang="en-GB" dirty="0" smtClean="0"/>
                        <a:t>(1 – 30m)</a:t>
                      </a:r>
                      <a:endParaRPr lang="en-GB" dirty="0"/>
                    </a:p>
                  </a:txBody>
                  <a:tcPr/>
                </a:tc>
              </a:tr>
              <a:tr h="1032152">
                <a:tc>
                  <a:txBody>
                    <a:bodyPr/>
                    <a:lstStyle/>
                    <a:p>
                      <a:r>
                        <a:rPr lang="en-GB" dirty="0" smtClean="0"/>
                        <a:t>Eutrophication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DT [</a:t>
                      </a:r>
                      <a:r>
                        <a:rPr lang="en-GB" dirty="0" err="1" smtClean="0"/>
                        <a:t>chl</a:t>
                      </a:r>
                      <a:r>
                        <a:rPr lang="en-GB" dirty="0" smtClean="0"/>
                        <a:t> a; optics]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r>
                        <a:rPr lang="en-GB" dirty="0" smtClean="0"/>
                        <a:t>Marine</a:t>
                      </a:r>
                      <a:r>
                        <a:rPr lang="en-GB" baseline="0" dirty="0" smtClean="0"/>
                        <a:t> 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 offshore wind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DT [SPM; optics]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DT [SPM; optics]</a:t>
                      </a:r>
                      <a:endParaRPr lang="en-GB" dirty="0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/>
                        <a:t>nuclear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NRT [SST; </a:t>
                      </a:r>
                      <a:r>
                        <a:rPr lang="en-GB" dirty="0" err="1" smtClean="0"/>
                        <a:t>chl</a:t>
                      </a:r>
                      <a:r>
                        <a:rPr lang="en-GB" dirty="0" smtClean="0"/>
                        <a:t> a]</a:t>
                      </a:r>
                      <a:endParaRPr lang="en-GB" dirty="0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510909">
                <a:tc>
                  <a:txBody>
                    <a:bodyPr/>
                    <a:lstStyle/>
                    <a:p>
                      <a:r>
                        <a:rPr lang="en-GB" dirty="0" smtClean="0"/>
                        <a:t>Fisheries research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NRT [SST; </a:t>
                      </a:r>
                      <a:r>
                        <a:rPr lang="en-GB" dirty="0" err="1" smtClean="0"/>
                        <a:t>chl</a:t>
                      </a:r>
                      <a:r>
                        <a:rPr lang="en-GB" dirty="0" smtClean="0"/>
                        <a:t> a; fronts] DT [</a:t>
                      </a:r>
                      <a:r>
                        <a:rPr lang="en-GB" dirty="0" err="1" smtClean="0"/>
                        <a:t>chl</a:t>
                      </a:r>
                      <a:r>
                        <a:rPr lang="en-GB" dirty="0" smtClean="0"/>
                        <a:t> a; optics]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588" y="528638"/>
            <a:ext cx="50768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Southern North Sea – water quality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r="13364"/>
          <a:stretch>
            <a:fillRect/>
          </a:stretch>
        </p:blipFill>
        <p:spPr bwMode="auto">
          <a:xfrm>
            <a:off x="6156325" y="685800"/>
            <a:ext cx="2665413" cy="4414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5542" name="Rectangle 4"/>
          <p:cNvSpPr>
            <a:spLocks noChangeArrowheads="1"/>
          </p:cNvSpPr>
          <p:nvPr/>
        </p:nvSpPr>
        <p:spPr bwMode="auto">
          <a:xfrm>
            <a:off x="6217096" y="4293840"/>
            <a:ext cx="2819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400" dirty="0">
                <a:solidFill>
                  <a:srgbClr val="000000"/>
                </a:solidFill>
              </a:rPr>
              <a:t>Validated chlorophyll time series using mix of satellite </a:t>
            </a:r>
            <a:r>
              <a:rPr lang="en-US" sz="1400" dirty="0" smtClean="0">
                <a:solidFill>
                  <a:srgbClr val="000000"/>
                </a:solidFill>
              </a:rPr>
              <a:t>(MERIS</a:t>
            </a:r>
            <a:r>
              <a:rPr lang="en-US" sz="1400" dirty="0">
                <a:solidFill>
                  <a:srgbClr val="000000"/>
                </a:solidFill>
              </a:rPr>
              <a:t>, MODIS, Sentinel) and in situ (buoys, </a:t>
            </a:r>
            <a:r>
              <a:rPr lang="en-US" sz="1400" dirty="0" err="1">
                <a:solidFill>
                  <a:srgbClr val="000000"/>
                </a:solidFill>
              </a:rPr>
              <a:t>ferrybox</a:t>
            </a:r>
            <a:r>
              <a:rPr lang="en-US" sz="1400" dirty="0">
                <a:solidFill>
                  <a:srgbClr val="000000"/>
                </a:solidFill>
              </a:rPr>
              <a:t>, ships, CPR)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UK water quality assessment - chlorophyll</a:t>
            </a:r>
            <a:endParaRPr lang="en-GB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4747" t="27176" b="2315"/>
          <a:stretch>
            <a:fillRect/>
          </a:stretch>
        </p:blipFill>
        <p:spPr bwMode="auto">
          <a:xfrm>
            <a:off x="160759" y="548680"/>
            <a:ext cx="577939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Autonomous marine observations in support of offshore wind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76672"/>
            <a:ext cx="819378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Space, airborne and in situ observations can be of great use to offshore wind industry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81248"/>
            <a:ext cx="4928616" cy="290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08104" y="1340768"/>
            <a:ext cx="237626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Viewing angles of </a:t>
            </a:r>
            <a:r>
              <a:rPr lang="en-GB" dirty="0" err="1" smtClean="0">
                <a:solidFill>
                  <a:schemeClr val="bg1"/>
                </a:solidFill>
              </a:rPr>
              <a:t>LiDAR</a:t>
            </a:r>
            <a:r>
              <a:rPr lang="en-GB" dirty="0" smtClean="0">
                <a:solidFill>
                  <a:schemeClr val="bg1"/>
                </a:solidFill>
              </a:rPr>
              <a:t> for within farm wind fields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4006148" cy="271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99992" y="4005064"/>
            <a:ext cx="1944216" cy="23083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Regional scale wind mapping from satellite SAR; wake effects with airborne SAR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Norsewind</a:t>
            </a:r>
            <a:r>
              <a:rPr lang="en-GB" dirty="0" smtClean="0">
                <a:solidFill>
                  <a:schemeClr val="bg1"/>
                </a:solidFill>
              </a:rPr>
              <a:t> project (</a:t>
            </a:r>
            <a:r>
              <a:rPr lang="en-GB" dirty="0" err="1" smtClean="0">
                <a:solidFill>
                  <a:schemeClr val="bg1"/>
                </a:solidFill>
              </a:rPr>
              <a:t>Hasager</a:t>
            </a:r>
            <a:r>
              <a:rPr lang="en-GB" dirty="0" smtClean="0">
                <a:solidFill>
                  <a:schemeClr val="bg1"/>
                </a:solidFill>
              </a:rPr>
              <a:t> et al.)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7736" y="4005064"/>
            <a:ext cx="2052736" cy="2031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Research at Cefas – looking at the local effects of windfarms on cloud and fog formations using ocean colour satellite obs.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548063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Autonomous marine observations in support of offshore wind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564904"/>
            <a:ext cx="3728466" cy="405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92080" y="476672"/>
            <a:ext cx="3744416" cy="3416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Imaging of </a:t>
            </a:r>
            <a:r>
              <a:rPr lang="en-GB" dirty="0" err="1" smtClean="0">
                <a:solidFill>
                  <a:schemeClr val="bg1"/>
                </a:solidFill>
              </a:rPr>
              <a:t>windfarm</a:t>
            </a:r>
            <a:r>
              <a:rPr lang="en-GB" dirty="0" smtClean="0">
                <a:solidFill>
                  <a:schemeClr val="bg1"/>
                </a:solidFill>
              </a:rPr>
              <a:t> environment using visible satellite imagery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Very High Resolution  (1m) </a:t>
            </a:r>
            <a:r>
              <a:rPr lang="en-GB" dirty="0" err="1" smtClean="0">
                <a:solidFill>
                  <a:schemeClr val="bg1"/>
                </a:solidFill>
              </a:rPr>
              <a:t>QuickBird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RapidEye</a:t>
            </a:r>
            <a:r>
              <a:rPr lang="en-GB" dirty="0" smtClean="0">
                <a:solidFill>
                  <a:schemeClr val="bg1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</a:rPr>
              <a:t>single </a:t>
            </a:r>
            <a:r>
              <a:rPr lang="en-GB" dirty="0" err="1" smtClean="0">
                <a:solidFill>
                  <a:srgbClr val="FF0000"/>
                </a:solidFill>
              </a:rPr>
              <a:t>monopile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High Resolution (25-60m)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Landsat</a:t>
            </a:r>
            <a:r>
              <a:rPr lang="en-GB" dirty="0" smtClean="0">
                <a:solidFill>
                  <a:schemeClr val="bg1"/>
                </a:solidFill>
              </a:rPr>
              <a:t>, DMC, Sentinel II  </a:t>
            </a:r>
            <a:r>
              <a:rPr lang="en-GB" dirty="0" smtClean="0">
                <a:solidFill>
                  <a:srgbClr val="FF0000"/>
                </a:solidFill>
              </a:rPr>
              <a:t>farm scale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Moderate Resolution (300m -1000m)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MERIS, MODIS Sentinel-III </a:t>
            </a:r>
            <a:r>
              <a:rPr lang="en-GB" dirty="0" smtClean="0">
                <a:solidFill>
                  <a:srgbClr val="FF0000"/>
                </a:solidFill>
              </a:rPr>
              <a:t>regional scale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Autonomous marine observations in support of offshore wind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725145"/>
            <a:ext cx="352839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Flood tide 3</a:t>
            </a:r>
            <a:r>
              <a:rPr lang="en-GB" baseline="30000" dirty="0" smtClean="0">
                <a:solidFill>
                  <a:schemeClr val="bg1"/>
                </a:solidFill>
              </a:rPr>
              <a:t>rd</a:t>
            </a:r>
            <a:r>
              <a:rPr lang="en-GB" dirty="0" smtClean="0">
                <a:solidFill>
                  <a:schemeClr val="bg1"/>
                </a:solidFill>
              </a:rPr>
              <a:t> September 2013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550920" cy="386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550920" cy="386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644008" y="4725144"/>
            <a:ext cx="352839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Ebb tide 12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September 2013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 descr="20080415-0600_lowr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850" y="1052513"/>
            <a:ext cx="9528175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 idx="4294967295"/>
          </p:nvPr>
        </p:nvSpPr>
        <p:spPr>
          <a:xfrm>
            <a:off x="760413" y="434975"/>
            <a:ext cx="7772400" cy="546100"/>
          </a:xfrm>
        </p:spPr>
        <p:txBody>
          <a:bodyPr/>
          <a:lstStyle/>
          <a:p>
            <a:pPr eaLnBrk="1" hangingPunct="1"/>
            <a:r>
              <a:rPr lang="fr-FR" sz="2400" dirty="0" smtClean="0"/>
              <a:t>Diurnal </a:t>
            </a:r>
            <a:r>
              <a:rPr lang="fr-FR" sz="2400" dirty="0" err="1" smtClean="0"/>
              <a:t>variability</a:t>
            </a:r>
            <a:r>
              <a:rPr lang="fr-FR" sz="2400" dirty="0" smtClean="0"/>
              <a:t> of </a:t>
            </a:r>
            <a:r>
              <a:rPr lang="fr-FR" sz="2400" dirty="0" err="1" smtClean="0"/>
              <a:t>Turbidity</a:t>
            </a:r>
            <a:r>
              <a:rPr lang="fr-FR" sz="2400" dirty="0" smtClean="0"/>
              <a:t> (RBINS, Cefas)</a:t>
            </a:r>
            <a:endParaRPr lang="en-US" sz="2400" dirty="0" smtClean="0"/>
          </a:p>
        </p:txBody>
      </p:sp>
      <p:pic>
        <p:nvPicPr>
          <p:cNvPr id="12292" name="Picture 5" descr="seapoint_turbidity_meter_125450127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65722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2276475"/>
            <a:ext cx="8583612" cy="3844925"/>
            <a:chOff x="395536" y="2708920"/>
            <a:chExt cx="8583241" cy="3845002"/>
          </a:xfrm>
        </p:grpSpPr>
        <p:sp>
          <p:nvSpPr>
            <p:cNvPr id="2" name="Oval 9"/>
            <p:cNvSpPr/>
            <p:nvPr/>
          </p:nvSpPr>
          <p:spPr>
            <a:xfrm>
              <a:off x="1590871" y="2867673"/>
              <a:ext cx="71435" cy="7143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1908358" y="2708920"/>
              <a:ext cx="71435" cy="7143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66970" y="2939113"/>
              <a:ext cx="1158825" cy="171453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5536" y="4672697"/>
              <a:ext cx="3816185" cy="18716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62592" y="4682223"/>
              <a:ext cx="3816185" cy="18716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986142" y="2780359"/>
              <a:ext cx="3162163" cy="216063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6362690" y="2867673"/>
              <a:ext cx="71435" cy="7143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6680176" y="2708920"/>
              <a:ext cx="71435" cy="7143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4356100" y="3644900"/>
            <a:ext cx="1079500" cy="3603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295" name="Content Placeholder 2"/>
          <p:cNvSpPr txBox="1">
            <a:spLocks/>
          </p:cNvSpPr>
          <p:nvPr/>
        </p:nvSpPr>
        <p:spPr bwMode="auto">
          <a:xfrm>
            <a:off x="0" y="6381750"/>
            <a:ext cx="9144000" cy="331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600">
                <a:latin typeface="Calibri" pitchFamily="34" charset="0"/>
              </a:rPr>
              <a:t>[Neukermans et al, 2012; Neukermans, 2012]		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fr-FR" sz="1600">
              <a:latin typeface="Calibri" pitchFamily="34" charset="0"/>
            </a:endParaRP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068763" y="5876925"/>
            <a:ext cx="1439862" cy="915988"/>
            <a:chOff x="1746" y="2659"/>
            <a:chExt cx="907" cy="577"/>
          </a:xfrm>
        </p:grpSpPr>
        <p:sp>
          <p:nvSpPr>
            <p:cNvPr id="12298" name="TextBox 6"/>
            <p:cNvSpPr txBox="1">
              <a:spLocks noChangeArrowheads="1"/>
            </p:cNvSpPr>
            <p:nvPr/>
          </p:nvSpPr>
          <p:spPr bwMode="auto">
            <a:xfrm>
              <a:off x="1927" y="2659"/>
              <a:ext cx="72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>
                  <a:latin typeface="Gill Sans MT" pitchFamily="34" charset="0"/>
                </a:rPr>
                <a:t>SEVIRI </a:t>
              </a:r>
            </a:p>
            <a:p>
              <a:pPr eaLnBrk="1" hangingPunct="1"/>
              <a:r>
                <a:rPr lang="fr-FR" sz="1800">
                  <a:latin typeface="Gill Sans MT" pitchFamily="34" charset="0"/>
                </a:rPr>
                <a:t>In situ</a:t>
              </a:r>
            </a:p>
            <a:p>
              <a:pPr eaLnBrk="1" hangingPunct="1"/>
              <a:r>
                <a:rPr lang="fr-FR" sz="1800">
                  <a:latin typeface="Gill Sans MT" pitchFamily="34" charset="0"/>
                </a:rPr>
                <a:t>MODIS</a:t>
              </a:r>
              <a:endParaRPr lang="en-US" sz="1800">
                <a:latin typeface="Gill Sans MT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882" y="2931"/>
              <a:ext cx="45" cy="4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1882" y="2750"/>
              <a:ext cx="46" cy="4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1746" y="2931"/>
              <a:ext cx="45" cy="4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1882" y="3113"/>
              <a:ext cx="46" cy="45"/>
            </a:xfrm>
            <a:prstGeom prst="ellipse">
              <a:avLst/>
            </a:prstGeom>
            <a:solidFill>
              <a:srgbClr val="FF00FF"/>
            </a:solidFill>
            <a:ln w="25400" algn="ctr">
              <a:solidFill>
                <a:srgbClr val="FF00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3635375" y="334962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800">
                <a:latin typeface="Arial" charset="0"/>
              </a:rPr>
              <a:t>Turbidity (FNU)</a:t>
            </a:r>
            <a:endParaRPr lang="en-GB" sz="1800"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36512" y="-27384"/>
            <a:ext cx="972108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Imaging from g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eostationary satellite 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055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519</Words>
  <Application>Microsoft Office PowerPoint</Application>
  <PresentationFormat>On-screen Show (4:3)</PresentationFormat>
  <Paragraphs>104</Paragraphs>
  <Slides>13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Diurnal variability of Turbidity (RBINS, Cefas)</vt:lpstr>
      <vt:lpstr>Slide 10</vt:lpstr>
      <vt:lpstr>Slide 11</vt:lpstr>
      <vt:lpstr>Slide 12</vt:lpstr>
      <vt:lpstr>Slide 13</vt:lpstr>
    </vt:vector>
  </TitlesOfParts>
  <Company>CEFAS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Forster</dc:creator>
  <cp:lastModifiedBy>Forster</cp:lastModifiedBy>
  <cp:revision>48</cp:revision>
  <dcterms:created xsi:type="dcterms:W3CDTF">2013-12-10T21:22:09Z</dcterms:created>
  <dcterms:modified xsi:type="dcterms:W3CDTF">2014-03-21T09:57:34Z</dcterms:modified>
</cp:coreProperties>
</file>